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258" r:id="rId6"/>
    <p:sldId id="317" r:id="rId7"/>
    <p:sldId id="414" r:id="rId8"/>
    <p:sldId id="321" r:id="rId9"/>
    <p:sldId id="322" r:id="rId10"/>
    <p:sldId id="267" r:id="rId11"/>
    <p:sldId id="345" r:id="rId12"/>
    <p:sldId id="554" r:id="rId13"/>
    <p:sldId id="335" r:id="rId14"/>
    <p:sldId id="530" r:id="rId15"/>
    <p:sldId id="298" r:id="rId16"/>
    <p:sldId id="296" r:id="rId17"/>
    <p:sldId id="337" r:id="rId18"/>
    <p:sldId id="277" r:id="rId19"/>
  </p:sldIdLst>
  <p:sldSz cx="9144000" cy="5148263"/>
  <p:notesSz cx="6858000" cy="9144000"/>
  <p:defaultTextStyle>
    <a:defPPr>
      <a:defRPr lang="nl-B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223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513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803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6">
          <p15:clr>
            <a:srgbClr val="A4A3A4"/>
          </p15:clr>
        </p15:guide>
        <p15:guide id="2" pos="29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" initials="I" lastIdx="1" clrIdx="0"/>
  <p:cmAuthor id="2" name="Ilse Vleugels" initials="IV" lastIdx="1" clrIdx="1"/>
  <p:cmAuthor id="3" name="Jan Christiaens" initials="JC" lastIdx="3" clrIdx="2"/>
  <p:cmAuthor id="4" name="Hannelore Depypere" initials="HD" lastIdx="2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98B20-E656-66E1-D90C-5081DD1CA5DA}" v="26" dt="2024-02-26T10:34:16.85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46"/>
        <p:guide pos="291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total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biel21\Desktop\Fietsschool\FSL2020_evaluatie_profiel_tot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Fietservaring voor de fietslessen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6196412948381"/>
          <c:y val="0.21837890055409737"/>
          <c:w val="0.2927136920384951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Deelnemers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aantal</a:t>
            </a:r>
            <a:r>
              <a:rPr lang="en-US"/>
              <a:t> </a:t>
            </a:r>
            <a:r>
              <a:rPr lang="en-US" err="1"/>
              <a:t>inwonende</a:t>
            </a:r>
            <a:r>
              <a:rPr lang="en-US"/>
              <a:t> Kinderen in % (n=74)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draaitabellen!$C$195</c:f>
              <c:strCache>
                <c:ptCount val="1"/>
                <c:pt idx="0">
                  <c:v>aantal inwonende kinderen (n=47)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8-46D2-BD1F-5A20EC1F24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8-46D2-BD1F-5A20EC1F24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8-46D2-BD1F-5A20EC1F24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8-46D2-BD1F-5A20EC1F24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08-46D2-BD1F-5A20EC1F24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08-46D2-BD1F-5A20EC1F24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draaitabellen!$A$196:$A$201</c:f>
              <c:strCache>
                <c:ptCount val="6"/>
                <c:pt idx="0">
                  <c:v>geen kinderen</c:v>
                </c:pt>
                <c:pt idx="1">
                  <c:v>1 kind</c:v>
                </c:pt>
                <c:pt idx="2">
                  <c:v>2 kinderen</c:v>
                </c:pt>
                <c:pt idx="3">
                  <c:v>3 kinderen</c:v>
                </c:pt>
                <c:pt idx="4">
                  <c:v>4 kinderen</c:v>
                </c:pt>
                <c:pt idx="5">
                  <c:v>5 kinderen</c:v>
                </c:pt>
              </c:strCache>
            </c:strRef>
          </c:cat>
          <c:val>
            <c:numRef>
              <c:f>draaitabellen!$C$196:$C$201</c:f>
              <c:numCache>
                <c:formatCode>0.0</c:formatCode>
                <c:ptCount val="6"/>
                <c:pt idx="0">
                  <c:v>36.486486486486484</c:v>
                </c:pt>
                <c:pt idx="1">
                  <c:v>21.621621621621621</c:v>
                </c:pt>
                <c:pt idx="2">
                  <c:v>18.918918918918919</c:v>
                </c:pt>
                <c:pt idx="3">
                  <c:v>10.810810810810811</c:v>
                </c:pt>
                <c:pt idx="4">
                  <c:v>8.1081081081081088</c:v>
                </c:pt>
                <c:pt idx="5">
                  <c:v>4.0540540540540544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08-46D2-BD1F-5A20EC1F2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Leeftijd</a:t>
            </a:r>
            <a:r>
              <a:rPr lang="en-US"/>
              <a:t> van de </a:t>
            </a:r>
            <a:r>
              <a:rPr lang="en-US" err="1"/>
              <a:t>inwonende</a:t>
            </a:r>
            <a:r>
              <a:rPr lang="en-US"/>
              <a:t> </a:t>
            </a:r>
            <a:r>
              <a:rPr lang="en-US" err="1"/>
              <a:t>kinderen</a:t>
            </a:r>
            <a:r>
              <a:rPr lang="en-US"/>
              <a:t> (n=47)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draaitabellen!$C$204</c:f>
              <c:strCache>
                <c:ptCount val="1"/>
                <c:pt idx="0">
                  <c:v>Leeftijd van de inwonende kinderen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draaitabellen!$A$205:$A$208</c:f>
              <c:strCache>
                <c:ptCount val="4"/>
                <c:pt idx="0">
                  <c:v>tss 0-6jaar</c:v>
                </c:pt>
                <c:pt idx="1">
                  <c:v>tss 6-12jaar</c:v>
                </c:pt>
                <c:pt idx="2">
                  <c:v>tss 12-18jaar</c:v>
                </c:pt>
                <c:pt idx="3">
                  <c:v>18+</c:v>
                </c:pt>
              </c:strCache>
            </c:strRef>
          </c:cat>
          <c:val>
            <c:numRef>
              <c:f>draaitabellen!$C$205:$C$208</c:f>
              <c:numCache>
                <c:formatCode>0.0</c:formatCode>
                <c:ptCount val="4"/>
                <c:pt idx="0">
                  <c:v>65.957446808510639</c:v>
                </c:pt>
                <c:pt idx="1">
                  <c:v>29.787234042553191</c:v>
                </c:pt>
                <c:pt idx="2">
                  <c:v>23.404255319148938</c:v>
                </c:pt>
                <c:pt idx="3">
                  <c:v>14.893617021276595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B-421D-87F3-E5245572A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6534447"/>
        <c:axId val="1126533615"/>
      </c:barChart>
      <c:catAx>
        <c:axId val="1126534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Leeftijdsgroep kinderen van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6533615"/>
        <c:crosses val="autoZero"/>
        <c:auto val="1"/>
        <c:lblAlgn val="ctr"/>
        <c:lblOffset val="100"/>
        <c:noMultiLvlLbl val="0"/>
      </c:catAx>
      <c:valAx>
        <c:axId val="112653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deelnemers met kinderen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653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(werk)situatie van deelnemers op moment van de fietslessen (in % totaal) (n=74)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draaitabellen!$C$210</c:f>
              <c:strCache>
                <c:ptCount val="1"/>
                <c:pt idx="0">
                  <c:v>(werk)situatie op moment van de fietsles (n=74)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draaitabellen!$A$211:$A$217</c:f>
              <c:strCache>
                <c:ptCount val="7"/>
                <c:pt idx="0">
                  <c:v>Ik studeer nog</c:v>
                </c:pt>
                <c:pt idx="1">
                  <c:v>Ik volg een stage</c:v>
                </c:pt>
                <c:pt idx="2">
                  <c:v>ik ben aan het werk</c:v>
                </c:pt>
                <c:pt idx="3">
                  <c:v>op pensioen</c:v>
                </c:pt>
                <c:pt idx="4">
                  <c:v>werkzoekend</c:v>
                </c:pt>
                <c:pt idx="5">
                  <c:v>volgt inburgeringscursus</c:v>
                </c:pt>
                <c:pt idx="6">
                  <c:v>andere</c:v>
                </c:pt>
              </c:strCache>
            </c:strRef>
          </c:cat>
          <c:val>
            <c:numRef>
              <c:f>draaitabellen!$C$211:$C$217</c:f>
              <c:numCache>
                <c:formatCode>0.0</c:formatCode>
                <c:ptCount val="7"/>
                <c:pt idx="0">
                  <c:v>22.972972972972975</c:v>
                </c:pt>
                <c:pt idx="1">
                  <c:v>4.0540540540540544</c:v>
                </c:pt>
                <c:pt idx="2">
                  <c:v>35.135135135135137</c:v>
                </c:pt>
                <c:pt idx="3">
                  <c:v>4.0540540540540544</c:v>
                </c:pt>
                <c:pt idx="4">
                  <c:v>10.810810810810811</c:v>
                </c:pt>
                <c:pt idx="5">
                  <c:v>16.216216216216218</c:v>
                </c:pt>
                <c:pt idx="6">
                  <c:v>16.216216216216218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2-417B-AAAE-69D6A0600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1038911"/>
        <c:axId val="961039327"/>
      </c:barChart>
      <c:catAx>
        <c:axId val="9610389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61039327"/>
        <c:crosses val="autoZero"/>
        <c:auto val="1"/>
        <c:lblAlgn val="ctr"/>
        <c:lblOffset val="100"/>
        <c:noMultiLvlLbl val="0"/>
      </c:catAx>
      <c:valAx>
        <c:axId val="961039327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6103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Oorzaken voor gebrek aan fiets-/verkeersvaardigheden bij de start van de fietslessen (n=74)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draaitabellen!$C$264</c:f>
              <c:strCache>
                <c:ptCount val="1"/>
                <c:pt idx="0">
                  <c:v>Oorzaken voor gebrek aan fiets-/verkeersvaardigehden bij de start van de fietslessen (n=74)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(draaitabellen!$A$265,draaitabellen!$A$266,draaitabellen!$A$267,draaitabellen!$A$268,draaitabellen!$A$269)</c:f>
              <c:strCache>
                <c:ptCount val="5"/>
                <c:pt idx="0">
                  <c:v>overige redenen</c:v>
                </c:pt>
                <c:pt idx="1">
                  <c:v>In mijn geboorteland, (bijna) alleen mannen fietsen. Ik mocht niet.</c:v>
                </c:pt>
                <c:pt idx="2">
                  <c:v>(Bijna) niemand fietst in mijn geboorteland; er zijn slechte wegen, het is gevaarlijk, weinig mensen hebben een fiets.</c:v>
                </c:pt>
                <c:pt idx="3">
                  <c:v>Als kind al gefietst, in mijn geboorteland al gefietst, maar hier durf ik niet.</c:v>
                </c:pt>
                <c:pt idx="4">
                  <c:v>Ik ben betrokken geweest bij een ongeval, nadien niet meer gefietst</c:v>
                </c:pt>
              </c:strCache>
            </c:strRef>
          </c:cat>
          <c:val>
            <c:numRef>
              <c:f>(draaitabellen!$C$265,draaitabellen!$C$266,draaitabellen!$C$267,draaitabellen!$C$268,draaitabellen!$C$269)</c:f>
              <c:numCache>
                <c:formatCode>0.0</c:formatCode>
                <c:ptCount val="5"/>
                <c:pt idx="0">
                  <c:v>54.054054054054056</c:v>
                </c:pt>
                <c:pt idx="1">
                  <c:v>25.675675675675674</c:v>
                </c:pt>
                <c:pt idx="2">
                  <c:v>16.216216216216218</c:v>
                </c:pt>
                <c:pt idx="3">
                  <c:v>5.4054054054054053</c:v>
                </c:pt>
                <c:pt idx="4">
                  <c:v>4.0540540540540544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5-4271-AC8D-E09C2838B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07872"/>
        <c:axId val="6923264"/>
      </c:barChart>
      <c:catAx>
        <c:axId val="690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23264"/>
        <c:crosses val="autoZero"/>
        <c:auto val="1"/>
        <c:lblAlgn val="ctr"/>
        <c:lblOffset val="100"/>
        <c:noMultiLvlLbl val="0"/>
      </c:catAx>
      <c:valAx>
        <c:axId val="69232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van de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draaitabellen!$C$284</c:f>
              <c:strCache>
                <c:ptCount val="1"/>
                <c:pt idx="0">
                  <c:v>Motivatie om te leren fietsen (volwassenen (74)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(draaitabellen!$A$285,draaitabellen!$A$286,draaitabellen!$A$287,draaitabellen!$A$288,draaitabellen!$A$289,draaitabellen!$A$290,draaitabellen!$A$291,draaitabellen!$A$292,draaitabellen!$A$293)</c:f>
              <c:strCache>
                <c:ptCount val="9"/>
                <c:pt idx="0">
                  <c:v>vrijetijd</c:v>
                </c:pt>
                <c:pt idx="1">
                  <c:v>Andere</c:v>
                </c:pt>
                <c:pt idx="2">
                  <c:v>om naar mijn werk/stageplaats te gaan</c:v>
                </c:pt>
                <c:pt idx="3">
                  <c:v>Gezondheidsredenen</c:v>
                </c:pt>
                <c:pt idx="4">
                  <c:v>Met het gezin gaan fietsen</c:v>
                </c:pt>
                <c:pt idx="5">
                  <c:v>Mijn kinderen naar school brengen</c:v>
                </c:pt>
                <c:pt idx="6">
                  <c:v>Mijn kinderen pushen me om te leren fietsen</c:v>
                </c:pt>
                <c:pt idx="7">
                  <c:v>Boodschappen doen</c:v>
                </c:pt>
                <c:pt idx="8">
                  <c:v>op vraag van mijn werkgever</c:v>
                </c:pt>
              </c:strCache>
            </c:strRef>
          </c:cat>
          <c:val>
            <c:numRef>
              <c:f>(draaitabellen!$C$285,draaitabellen!$C$286,draaitabellen!$C$287,draaitabellen!$C$288,draaitabellen!$C$289,draaitabellen!$C$290,draaitabellen!$C$291,draaitabellen!$C$292,draaitabellen!$C$293)</c:f>
              <c:numCache>
                <c:formatCode>0.0</c:formatCode>
                <c:ptCount val="9"/>
                <c:pt idx="0">
                  <c:v>52.702702702702695</c:v>
                </c:pt>
                <c:pt idx="1">
                  <c:v>32.432432432432435</c:v>
                </c:pt>
                <c:pt idx="2">
                  <c:v>29.72972972972973</c:v>
                </c:pt>
                <c:pt idx="3">
                  <c:v>16.216216216216218</c:v>
                </c:pt>
                <c:pt idx="4">
                  <c:v>16.216216216216218</c:v>
                </c:pt>
                <c:pt idx="5">
                  <c:v>14.864864864864865</c:v>
                </c:pt>
                <c:pt idx="6">
                  <c:v>8.1081081081081088</c:v>
                </c:pt>
                <c:pt idx="7">
                  <c:v>2.7027027027027026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5-4211-B458-AAAEF875E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81488"/>
        <c:axId val="6882320"/>
      </c:barChart>
      <c:catAx>
        <c:axId val="688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82320"/>
        <c:crosses val="autoZero"/>
        <c:auto val="1"/>
        <c:lblAlgn val="ctr"/>
        <c:lblOffset val="100"/>
        <c:noMultiLvlLbl val="0"/>
      </c:catAx>
      <c:valAx>
        <c:axId val="6882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van de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88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Vervoersmogelijkheden van deelnemers,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draaitabellen!$B$339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draaitabellen!$A$340:$A$343</c:f>
              <c:strCache>
                <c:ptCount val="4"/>
                <c:pt idx="0">
                  <c:v>Bezit rijbewijs?</c:v>
                </c:pt>
                <c:pt idx="1">
                  <c:v>Auto binnen het gezin?</c:v>
                </c:pt>
                <c:pt idx="2">
                  <c:v>Abonnement NMBS</c:v>
                </c:pt>
                <c:pt idx="3">
                  <c:v>Abonnement De Lijn</c:v>
                </c:pt>
              </c:strCache>
            </c:strRef>
          </c:cat>
          <c:val>
            <c:numRef>
              <c:f>draaitabellen!$B$340:$B$343</c:f>
              <c:numCache>
                <c:formatCode>0.0</c:formatCode>
                <c:ptCount val="4"/>
                <c:pt idx="0">
                  <c:v>39.726027397260275</c:v>
                </c:pt>
                <c:pt idx="1">
                  <c:v>57.534246575342465</c:v>
                </c:pt>
                <c:pt idx="2">
                  <c:v>18.75</c:v>
                </c:pt>
                <c:pt idx="3">
                  <c:v>73.239436619718319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3-475C-9ADD-61906E51BB15}"/>
            </c:ext>
          </c:extLst>
        </c:ser>
        <c:ser>
          <c:idx val="1"/>
          <c:order val="1"/>
          <c:tx>
            <c:strRef>
              <c:f>draaitabellen!$C$339</c:f>
              <c:strCache>
                <c:ptCount val="1"/>
                <c:pt idx="0">
                  <c:v>neen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draaitabellen!$A$340:$A$343</c:f>
              <c:strCache>
                <c:ptCount val="4"/>
                <c:pt idx="0">
                  <c:v>Bezit rijbewijs?</c:v>
                </c:pt>
                <c:pt idx="1">
                  <c:v>Auto binnen het gezin?</c:v>
                </c:pt>
                <c:pt idx="2">
                  <c:v>Abonnement NMBS</c:v>
                </c:pt>
                <c:pt idx="3">
                  <c:v>Abonnement De Lijn</c:v>
                </c:pt>
              </c:strCache>
            </c:strRef>
          </c:cat>
          <c:val>
            <c:numRef>
              <c:f>draaitabellen!$C$340:$C$343</c:f>
              <c:numCache>
                <c:formatCode>0.0</c:formatCode>
                <c:ptCount val="4"/>
                <c:pt idx="0">
                  <c:v>60.273972602739725</c:v>
                </c:pt>
                <c:pt idx="1">
                  <c:v>42.465753424657535</c:v>
                </c:pt>
                <c:pt idx="2">
                  <c:v>81.25</c:v>
                </c:pt>
                <c:pt idx="3">
                  <c:v>26.760563380281688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3-475C-9ADD-61906E51B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06256"/>
        <c:axId val="17508336"/>
      </c:barChart>
      <c:catAx>
        <c:axId val="175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508336"/>
        <c:crosses val="autoZero"/>
        <c:auto val="1"/>
        <c:lblAlgn val="ctr"/>
        <c:lblOffset val="100"/>
        <c:noMultiLvlLbl val="0"/>
      </c:catAx>
      <c:valAx>
        <c:axId val="17508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van de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5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Welke vervoerswijzen gebruik je momenteel op regelmatige basis? (n=73)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1000437445319327E-2"/>
          <c:y val="0.23240740740740745"/>
          <c:w val="0.86733289588801399"/>
          <c:h val="0.5607859434237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draaitabellen!$B$142</c:f>
              <c:strCache>
                <c:ptCount val="1"/>
                <c:pt idx="0">
                  <c:v>Welke vervoerswijzen gebruik je momenteel op regelmatige basis? (n=73)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draaitabellen!$A$143:$A$147</c:f>
              <c:strCache>
                <c:ptCount val="5"/>
                <c:pt idx="0">
                  <c:v>De auto (als bestuurder)</c:v>
                </c:pt>
                <c:pt idx="1">
                  <c:v>De auto (als passagier)</c:v>
                </c:pt>
                <c:pt idx="2">
                  <c:v>Het openbaar vervoer (trein of bus)</c:v>
                </c:pt>
                <c:pt idx="3">
                  <c:v>te voet</c:v>
                </c:pt>
                <c:pt idx="4">
                  <c:v>Bromfiets/ scooter</c:v>
                </c:pt>
              </c:strCache>
            </c:strRef>
          </c:cat>
          <c:val>
            <c:numRef>
              <c:f>draaitabellen!$B$143:$B$147</c:f>
              <c:numCache>
                <c:formatCode>0.0</c:formatCode>
                <c:ptCount val="5"/>
                <c:pt idx="0">
                  <c:v>23.287671232876711</c:v>
                </c:pt>
                <c:pt idx="1">
                  <c:v>19.17808219178082</c:v>
                </c:pt>
                <c:pt idx="2">
                  <c:v>71.232876712328761</c:v>
                </c:pt>
                <c:pt idx="3">
                  <c:v>47.945205479452049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C-4D91-AAB8-B6E0FD100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0832"/>
        <c:axId val="14821248"/>
      </c:barChart>
      <c:catAx>
        <c:axId val="1482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Met regelmaat gebruikte vervoermiddelen</a:t>
                </a:r>
              </a:p>
            </c:rich>
          </c:tx>
          <c:layout>
            <c:manualLayout>
              <c:xMode val="edge"/>
              <c:yMode val="edge"/>
              <c:x val="0.31364556114136599"/>
              <c:y val="0.917334552116527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821248"/>
        <c:crosses val="autoZero"/>
        <c:auto val="1"/>
        <c:lblAlgn val="ctr"/>
        <c:lblOffset val="100"/>
        <c:noMultiLvlLbl val="0"/>
      </c:catAx>
      <c:valAx>
        <c:axId val="14821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van de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8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Eindrapport (reeksen 1tem4) volgens</a:t>
            </a:r>
            <a:r>
              <a:rPr lang="nl-BE" baseline="0"/>
              <a:t> fietservaring vooraf (n=74)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draaitabellen!$B$185</c:f>
              <c:strCache>
                <c:ptCount val="1"/>
                <c:pt idx="0">
                  <c:v>drop-out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draaitabellen!$A$186:$A$188</c:f>
              <c:strCache>
                <c:ptCount val="3"/>
                <c:pt idx="0">
                  <c:v>ik kan een beetje fietsen (13)</c:v>
                </c:pt>
                <c:pt idx="1">
                  <c:v>ik kan niet fietsen (61)</c:v>
                </c:pt>
                <c:pt idx="2">
                  <c:v>Totaal</c:v>
                </c:pt>
              </c:strCache>
            </c:strRef>
          </c:cat>
          <c:val>
            <c:numRef>
              <c:f>draaitabellen!$B$186:$B$188</c:f>
              <c:numCache>
                <c:formatCode>0.0</c:formatCode>
                <c:ptCount val="3"/>
                <c:pt idx="0">
                  <c:v>15.384615384615385</c:v>
                </c:pt>
                <c:pt idx="1">
                  <c:v>27.868852459016392</c:v>
                </c:pt>
                <c:pt idx="2">
                  <c:v>25.675675675675674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B-4D23-992E-3407364C3FC1}"/>
            </c:ext>
          </c:extLst>
        </c:ser>
        <c:ser>
          <c:idx val="1"/>
          <c:order val="1"/>
          <c:tx>
            <c:strRef>
              <c:f>draaitabellen!$C$185</c:f>
              <c:strCache>
                <c:ptCount val="1"/>
                <c:pt idx="0">
                  <c:v>nieuwe reeks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draaitabellen!$A$186:$A$188</c:f>
              <c:strCache>
                <c:ptCount val="3"/>
                <c:pt idx="0">
                  <c:v>ik kan een beetje fietsen (13)</c:v>
                </c:pt>
                <c:pt idx="1">
                  <c:v>ik kan niet fietsen (61)</c:v>
                </c:pt>
                <c:pt idx="2">
                  <c:v>Totaal</c:v>
                </c:pt>
              </c:strCache>
            </c:strRef>
          </c:cat>
          <c:val>
            <c:numRef>
              <c:f>draaitabellen!$C$186:$C$188</c:f>
              <c:numCache>
                <c:formatCode>0.0</c:formatCode>
                <c:ptCount val="3"/>
                <c:pt idx="0">
                  <c:v>15.384615384615385</c:v>
                </c:pt>
                <c:pt idx="1">
                  <c:v>14.754098360655737</c:v>
                </c:pt>
                <c:pt idx="2">
                  <c:v>14.864864864864865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B-4D23-992E-3407364C3FC1}"/>
            </c:ext>
          </c:extLst>
        </c:ser>
        <c:ser>
          <c:idx val="2"/>
          <c:order val="2"/>
          <c:tx>
            <c:strRef>
              <c:f>draaitabellen!$D$185</c:f>
              <c:strCache>
                <c:ptCount val="1"/>
                <c:pt idx="0">
                  <c:v>nog verder oefenen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draaitabellen!$A$186:$A$188</c:f>
              <c:strCache>
                <c:ptCount val="3"/>
                <c:pt idx="0">
                  <c:v>ik kan een beetje fietsen (13)</c:v>
                </c:pt>
                <c:pt idx="1">
                  <c:v>ik kan niet fietsen (61)</c:v>
                </c:pt>
                <c:pt idx="2">
                  <c:v>Totaal</c:v>
                </c:pt>
              </c:strCache>
            </c:strRef>
          </c:cat>
          <c:val>
            <c:numRef>
              <c:f>draaitabellen!$D$186:$D$188</c:f>
              <c:numCache>
                <c:formatCode>0.0</c:formatCode>
                <c:ptCount val="3"/>
                <c:pt idx="0">
                  <c:v>0</c:v>
                </c:pt>
                <c:pt idx="1">
                  <c:v>24.590163934426229</c:v>
                </c:pt>
                <c:pt idx="2">
                  <c:v>20.27027027027027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6B-4D23-992E-3407364C3FC1}"/>
            </c:ext>
          </c:extLst>
        </c:ser>
        <c:ser>
          <c:idx val="3"/>
          <c:order val="3"/>
          <c:tx>
            <c:strRef>
              <c:f>draaitabellen!$E$185</c:f>
              <c:strCache>
                <c:ptCount val="1"/>
                <c:pt idx="0">
                  <c:v>kan zelfstandig fietsen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draaitabellen!$A$186:$A$188</c:f>
              <c:strCache>
                <c:ptCount val="3"/>
                <c:pt idx="0">
                  <c:v>ik kan een beetje fietsen (13)</c:v>
                </c:pt>
                <c:pt idx="1">
                  <c:v>ik kan niet fietsen (61)</c:v>
                </c:pt>
                <c:pt idx="2">
                  <c:v>Totaal</c:v>
                </c:pt>
              </c:strCache>
            </c:strRef>
          </c:cat>
          <c:val>
            <c:numRef>
              <c:f>draaitabellen!$E$186:$E$188</c:f>
              <c:numCache>
                <c:formatCode>0.0</c:formatCode>
                <c:ptCount val="3"/>
                <c:pt idx="0">
                  <c:v>69.230769230769226</c:v>
                </c:pt>
                <c:pt idx="1">
                  <c:v>32.786885245901637</c:v>
                </c:pt>
                <c:pt idx="2">
                  <c:v>39.189189189189186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6B-4D23-992E-3407364C3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252864"/>
        <c:axId val="112263680"/>
      </c:barChart>
      <c:catAx>
        <c:axId val="112252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Deelnemers volgens fietservaring vooraf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263680"/>
        <c:crosses val="autoZero"/>
        <c:auto val="1"/>
        <c:lblAlgn val="ctr"/>
        <c:lblOffset val="100"/>
        <c:noMultiLvlLbl val="0"/>
      </c:catAx>
      <c:valAx>
        <c:axId val="11226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van behaalde fietsrapport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22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err="1"/>
              <a:t>Fietservaring</a:t>
            </a:r>
            <a:r>
              <a:rPr lang="en-US" sz="1800"/>
              <a:t> </a:t>
            </a:r>
            <a:r>
              <a:rPr lang="en-US" sz="1800" err="1"/>
              <a:t>voor</a:t>
            </a:r>
            <a:r>
              <a:rPr lang="en-US" sz="1800"/>
              <a:t> de start van de </a:t>
            </a:r>
            <a:r>
              <a:rPr lang="en-US" sz="1800" err="1"/>
              <a:t>fietslessen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draaitabellen!$A$336</c:f>
              <c:strCache>
                <c:ptCount val="1"/>
                <c:pt idx="0">
                  <c:v>volwassenen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B9-4055-8BF9-E23609EDBE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B9-4055-8BF9-E23609EDBE40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9-4055-8BF9-E23609EDBE40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9-4055-8BF9-E23609EDB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draaitabellen!$B$335:$C$335</c:f>
              <c:strCache>
                <c:ptCount val="2"/>
                <c:pt idx="0">
                  <c:v>ik kan een beetje fietsen</c:v>
                </c:pt>
                <c:pt idx="1">
                  <c:v>ik kan niet fietsen</c:v>
                </c:pt>
              </c:strCache>
            </c:strRef>
          </c:cat>
          <c:val>
            <c:numRef>
              <c:f>draaitabellen!$B$336:$C$336</c:f>
              <c:numCache>
                <c:formatCode>General</c:formatCode>
                <c:ptCount val="2"/>
                <c:pt idx="0">
                  <c:v>18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B9-4055-8BF9-E23609EDB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draaitabellen!$B$215</c:f>
              <c:strCache>
                <c:ptCount val="1"/>
                <c:pt idx="0">
                  <c:v>Aantal deelnemers naar leeftijd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7-4C64-8976-E963D7D1BCF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B7-4C64-8976-E963D7D1B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B7-4C64-8976-E963D7D1B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B7-4C64-8976-E963D7D1B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B7-4C64-8976-E963D7D1BCFE}"/>
              </c:ext>
            </c:extLst>
          </c:dPt>
          <c:dLbls>
            <c:dLbl>
              <c:idx val="1"/>
              <c:layout>
                <c:manualLayout>
                  <c:x val="-7.7580927384077097E-2"/>
                  <c:y val="0.102672790901137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B7-4C64-8976-E963D7D1B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draaitabellen!$A$216:$A$220</c:f>
              <c:strCache>
                <c:ptCount val="5"/>
                <c:pt idx="0">
                  <c:v>ouder dan 60</c:v>
                </c:pt>
                <c:pt idx="1">
                  <c:v>tss 50 en 60</c:v>
                </c:pt>
                <c:pt idx="2">
                  <c:v>tss 40 en 50</c:v>
                </c:pt>
                <c:pt idx="3">
                  <c:v>tss 30 en 40</c:v>
                </c:pt>
                <c:pt idx="4">
                  <c:v>tss 18 en 30</c:v>
                </c:pt>
              </c:strCache>
            </c:strRef>
          </c:cat>
          <c:val>
            <c:numRef>
              <c:f>draaitabellen!$B$216:$B$220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15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B7-4C64-8976-E963D7D1B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31824146981623"/>
          <c:y val="0.37813028579760866"/>
          <c:w val="0.18912620297462818"/>
          <c:h val="0.3692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Eindrapport volgens leeftijd van deelnemers (n=80)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draaitabellen!$B$202</c:f>
              <c:strCache>
                <c:ptCount val="1"/>
                <c:pt idx="0">
                  <c:v>drop-out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draaitabellen!$A$203:$A$208</c:f>
              <c:strCache>
                <c:ptCount val="6"/>
                <c:pt idx="0">
                  <c:v>ouder dan 60 (n=4)</c:v>
                </c:pt>
                <c:pt idx="1">
                  <c:v>tss 50 en 60 (n=11)</c:v>
                </c:pt>
                <c:pt idx="2">
                  <c:v>tss 40 en 50 (n=15)</c:v>
                </c:pt>
                <c:pt idx="3">
                  <c:v>tss 30 en 40 (n=29)</c:v>
                </c:pt>
                <c:pt idx="4">
                  <c:v>tss 18 en 30 (n=21)</c:v>
                </c:pt>
                <c:pt idx="5">
                  <c:v>Totaal</c:v>
                </c:pt>
              </c:strCache>
            </c:strRef>
          </c:cat>
          <c:val>
            <c:numRef>
              <c:f>draaitabellen!$B$203:$B$208</c:f>
              <c:numCache>
                <c:formatCode>0.0</c:formatCode>
                <c:ptCount val="6"/>
                <c:pt idx="0">
                  <c:v>50</c:v>
                </c:pt>
                <c:pt idx="1">
                  <c:v>44.444444444444443</c:v>
                </c:pt>
                <c:pt idx="2">
                  <c:v>23.076923076923077</c:v>
                </c:pt>
                <c:pt idx="3">
                  <c:v>21.739130434782609</c:v>
                </c:pt>
                <c:pt idx="4">
                  <c:v>23.52941176470588</c:v>
                </c:pt>
                <c:pt idx="5">
                  <c:v>27.27272727272727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8-4379-BD10-79DD344157C2}"/>
            </c:ext>
          </c:extLst>
        </c:ser>
        <c:ser>
          <c:idx val="1"/>
          <c:order val="1"/>
          <c:tx>
            <c:strRef>
              <c:f>draaitabellen!$C$202</c:f>
              <c:strCache>
                <c:ptCount val="1"/>
                <c:pt idx="0">
                  <c:v>nieuwe reeks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draaitabellen!$A$203:$A$208</c:f>
              <c:strCache>
                <c:ptCount val="6"/>
                <c:pt idx="0">
                  <c:v>ouder dan 60 (n=4)</c:v>
                </c:pt>
                <c:pt idx="1">
                  <c:v>tss 50 en 60 (n=11)</c:v>
                </c:pt>
                <c:pt idx="2">
                  <c:v>tss 40 en 50 (n=15)</c:v>
                </c:pt>
                <c:pt idx="3">
                  <c:v>tss 30 en 40 (n=29)</c:v>
                </c:pt>
                <c:pt idx="4">
                  <c:v>tss 18 en 30 (n=21)</c:v>
                </c:pt>
                <c:pt idx="5">
                  <c:v>Totaal</c:v>
                </c:pt>
              </c:strCache>
            </c:strRef>
          </c:cat>
          <c:val>
            <c:numRef>
              <c:f>draaitabellen!$C$203:$C$208</c:f>
              <c:numCache>
                <c:formatCode>0.0</c:formatCode>
                <c:ptCount val="6"/>
                <c:pt idx="0">
                  <c:v>50</c:v>
                </c:pt>
                <c:pt idx="1">
                  <c:v>11.111111111111111</c:v>
                </c:pt>
                <c:pt idx="2">
                  <c:v>7.6923076923076925</c:v>
                </c:pt>
                <c:pt idx="3">
                  <c:v>8.695652173913043</c:v>
                </c:pt>
                <c:pt idx="4">
                  <c:v>11.76470588235294</c:v>
                </c:pt>
                <c:pt idx="5">
                  <c:v>12.121212121212121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8-4379-BD10-79DD344157C2}"/>
            </c:ext>
          </c:extLst>
        </c:ser>
        <c:ser>
          <c:idx val="2"/>
          <c:order val="2"/>
          <c:tx>
            <c:strRef>
              <c:f>draaitabellen!$D$202</c:f>
              <c:strCache>
                <c:ptCount val="1"/>
                <c:pt idx="0">
                  <c:v>nog verder oefenen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draaitabellen!$A$203:$A$208</c:f>
              <c:strCache>
                <c:ptCount val="6"/>
                <c:pt idx="0">
                  <c:v>ouder dan 60 (n=4)</c:v>
                </c:pt>
                <c:pt idx="1">
                  <c:v>tss 50 en 60 (n=11)</c:v>
                </c:pt>
                <c:pt idx="2">
                  <c:v>tss 40 en 50 (n=15)</c:v>
                </c:pt>
                <c:pt idx="3">
                  <c:v>tss 30 en 40 (n=29)</c:v>
                </c:pt>
                <c:pt idx="4">
                  <c:v>tss 18 en 30 (n=21)</c:v>
                </c:pt>
                <c:pt idx="5">
                  <c:v>Totaal</c:v>
                </c:pt>
              </c:strCache>
            </c:strRef>
          </c:cat>
          <c:val>
            <c:numRef>
              <c:f>draaitabellen!$D$203:$D$208</c:f>
              <c:numCache>
                <c:formatCode>0.0</c:formatCode>
                <c:ptCount val="6"/>
                <c:pt idx="0">
                  <c:v>0</c:v>
                </c:pt>
                <c:pt idx="1">
                  <c:v>22.222222222222221</c:v>
                </c:pt>
                <c:pt idx="2">
                  <c:v>46.153846153846153</c:v>
                </c:pt>
                <c:pt idx="3">
                  <c:v>17.391304347826086</c:v>
                </c:pt>
                <c:pt idx="4">
                  <c:v>5.8823529411764701</c:v>
                </c:pt>
                <c:pt idx="5">
                  <c:v>19.696969696969695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8-4379-BD10-79DD344157C2}"/>
            </c:ext>
          </c:extLst>
        </c:ser>
        <c:ser>
          <c:idx val="3"/>
          <c:order val="3"/>
          <c:tx>
            <c:strRef>
              <c:f>draaitabellen!$E$202</c:f>
              <c:strCache>
                <c:ptCount val="1"/>
                <c:pt idx="0">
                  <c:v>kan zelfstandig fietsen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draaitabellen!$A$203:$A$208</c:f>
              <c:strCache>
                <c:ptCount val="6"/>
                <c:pt idx="0">
                  <c:v>ouder dan 60 (n=4)</c:v>
                </c:pt>
                <c:pt idx="1">
                  <c:v>tss 50 en 60 (n=11)</c:v>
                </c:pt>
                <c:pt idx="2">
                  <c:v>tss 40 en 50 (n=15)</c:v>
                </c:pt>
                <c:pt idx="3">
                  <c:v>tss 30 en 40 (n=29)</c:v>
                </c:pt>
                <c:pt idx="4">
                  <c:v>tss 18 en 30 (n=21)</c:v>
                </c:pt>
                <c:pt idx="5">
                  <c:v>Totaal</c:v>
                </c:pt>
              </c:strCache>
            </c:strRef>
          </c:cat>
          <c:val>
            <c:numRef>
              <c:f>draaitabellen!$E$203:$E$208</c:f>
              <c:numCache>
                <c:formatCode>0.0</c:formatCode>
                <c:ptCount val="6"/>
                <c:pt idx="0">
                  <c:v>0</c:v>
                </c:pt>
                <c:pt idx="1">
                  <c:v>22.222222222222221</c:v>
                </c:pt>
                <c:pt idx="2">
                  <c:v>23.076923076923077</c:v>
                </c:pt>
                <c:pt idx="3">
                  <c:v>52.173913043478258</c:v>
                </c:pt>
                <c:pt idx="4">
                  <c:v>58.82352941176471</c:v>
                </c:pt>
                <c:pt idx="5">
                  <c:v>40.909090909090914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8-4379-BD10-79DD34415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348096"/>
        <c:axId val="159357664"/>
      </c:barChart>
      <c:catAx>
        <c:axId val="159348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Aantal deelnemers ingedeeld naar leeftijdsgroepen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9357664"/>
        <c:crosses val="autoZero"/>
        <c:auto val="1"/>
        <c:lblAlgn val="ctr"/>
        <c:lblOffset val="100"/>
        <c:noMultiLvlLbl val="0"/>
      </c:catAx>
      <c:valAx>
        <c:axId val="15935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 behaalde fietsrapport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934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Aantal deelnemers naar fietservaring en leeftijd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draaitabellen!$B$237</c:f>
              <c:strCache>
                <c:ptCount val="1"/>
                <c:pt idx="0">
                  <c:v>ik kan een beetje fietsen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draaitabellen!$A$238:$A$243</c:f>
              <c:strCache>
                <c:ptCount val="6"/>
                <c:pt idx="0">
                  <c:v>ouder dan 60</c:v>
                </c:pt>
                <c:pt idx="1">
                  <c:v>tss 50 en 60</c:v>
                </c:pt>
                <c:pt idx="2">
                  <c:v>tss 40 en 50</c:v>
                </c:pt>
                <c:pt idx="3">
                  <c:v>tss 30 en 40</c:v>
                </c:pt>
                <c:pt idx="4">
                  <c:v>tss 18 en 30</c:v>
                </c:pt>
                <c:pt idx="5">
                  <c:v>Totaal</c:v>
                </c:pt>
              </c:strCache>
            </c:strRef>
          </c:cat>
          <c:val>
            <c:numRef>
              <c:f>draaitabellen!$B$238:$B$243</c:f>
              <c:numCache>
                <c:formatCode>0.0</c:formatCode>
                <c:ptCount val="6"/>
                <c:pt idx="0">
                  <c:v>25</c:v>
                </c:pt>
                <c:pt idx="1">
                  <c:v>18.181818181818183</c:v>
                </c:pt>
                <c:pt idx="2">
                  <c:v>13.333333333333334</c:v>
                </c:pt>
                <c:pt idx="3">
                  <c:v>20.689655172413794</c:v>
                </c:pt>
                <c:pt idx="4">
                  <c:v>19.047619047619047</c:v>
                </c:pt>
                <c:pt idx="5">
                  <c:v>18.260869565217391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C-44A9-BC10-8AAE42D5869C}"/>
            </c:ext>
          </c:extLst>
        </c:ser>
        <c:ser>
          <c:idx val="1"/>
          <c:order val="1"/>
          <c:tx>
            <c:strRef>
              <c:f>draaitabellen!$C$237</c:f>
              <c:strCache>
                <c:ptCount val="1"/>
                <c:pt idx="0">
                  <c:v>ik kan niet fietsen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draaitabellen!$A$238:$A$243</c:f>
              <c:strCache>
                <c:ptCount val="6"/>
                <c:pt idx="0">
                  <c:v>ouder dan 60</c:v>
                </c:pt>
                <c:pt idx="1">
                  <c:v>tss 50 en 60</c:v>
                </c:pt>
                <c:pt idx="2">
                  <c:v>tss 40 en 50</c:v>
                </c:pt>
                <c:pt idx="3">
                  <c:v>tss 30 en 40</c:v>
                </c:pt>
                <c:pt idx="4">
                  <c:v>tss 18 en 30</c:v>
                </c:pt>
                <c:pt idx="5">
                  <c:v>Totaal</c:v>
                </c:pt>
              </c:strCache>
            </c:strRef>
          </c:cat>
          <c:val>
            <c:numRef>
              <c:f>draaitabellen!$C$238:$C$243</c:f>
              <c:numCache>
                <c:formatCode>0.0</c:formatCode>
                <c:ptCount val="6"/>
                <c:pt idx="0">
                  <c:v>75</c:v>
                </c:pt>
                <c:pt idx="1">
                  <c:v>81.818181818181827</c:v>
                </c:pt>
                <c:pt idx="2">
                  <c:v>86.666666666666671</c:v>
                </c:pt>
                <c:pt idx="3">
                  <c:v>79.310344827586206</c:v>
                </c:pt>
                <c:pt idx="4">
                  <c:v>80.952380952380949</c:v>
                </c:pt>
                <c:pt idx="5">
                  <c:v>81.739130434782609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C-44A9-BC10-8AAE42D58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378464"/>
        <c:axId val="159374304"/>
      </c:barChart>
      <c:catAx>
        <c:axId val="159378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Aantal deelnemers volgens leeftijdsgroep</a:t>
                </a:r>
              </a:p>
            </c:rich>
          </c:tx>
          <c:layout>
            <c:manualLayout>
              <c:xMode val="edge"/>
              <c:yMode val="edge"/>
              <c:x val="0.24707655293088365"/>
              <c:y val="0.79884477981918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9374304"/>
        <c:crosses val="autoZero"/>
        <c:auto val="1"/>
        <c:lblAlgn val="ctr"/>
        <c:lblOffset val="100"/>
        <c:noMultiLvlLbl val="0"/>
      </c:catAx>
      <c:valAx>
        <c:axId val="15937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%’ met en zonder </a:t>
                </a:r>
                <a:r>
                  <a:rPr lang="nl-BE" err="1"/>
                  <a:t>fiestervatring</a:t>
                </a:r>
                <a:r>
                  <a:rPr lang="nl-BE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937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Meest</a:t>
            </a:r>
            <a:r>
              <a:rPr lang="en-US" baseline="0"/>
              <a:t> </a:t>
            </a:r>
            <a:r>
              <a:rPr lang="en-US" baseline="0" err="1"/>
              <a:t>voorkomende</a:t>
            </a:r>
            <a:r>
              <a:rPr lang="en-US" baseline="0"/>
              <a:t> </a:t>
            </a:r>
            <a:r>
              <a:rPr lang="en-US" baseline="0" err="1"/>
              <a:t>herkomstlanden</a:t>
            </a:r>
            <a:r>
              <a:rPr lang="en-US" baseline="0"/>
              <a:t> van </a:t>
            </a:r>
            <a:r>
              <a:rPr lang="en-US" baseline="0" err="1"/>
              <a:t>deelnemers</a:t>
            </a:r>
            <a:r>
              <a:rPr lang="en-US" baseline="0"/>
              <a:t>  (in </a:t>
            </a:r>
            <a:r>
              <a:rPr lang="en-US" baseline="0" err="1"/>
              <a:t>totaal</a:t>
            </a:r>
            <a:r>
              <a:rPr lang="en-US" baseline="0"/>
              <a:t> 37 </a:t>
            </a:r>
            <a:r>
              <a:rPr lang="en-US" baseline="0" err="1"/>
              <a:t>verschillende</a:t>
            </a:r>
            <a:r>
              <a:rPr lang="en-US" baseline="0"/>
              <a:t>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draaitabellen!$B$477</c:f>
              <c:strCache>
                <c:ptCount val="1"/>
                <c:pt idx="0">
                  <c:v>aantal deelnemers volgens geboorteland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draaitabellen!$A$478:$A$485</c:f>
              <c:strCache>
                <c:ptCount val="8"/>
                <c:pt idx="0">
                  <c:v>Somalië</c:v>
                </c:pt>
                <c:pt idx="1">
                  <c:v>België</c:v>
                </c:pt>
                <c:pt idx="2">
                  <c:v>Marokko</c:v>
                </c:pt>
                <c:pt idx="3">
                  <c:v>Palestina</c:v>
                </c:pt>
                <c:pt idx="4">
                  <c:v>Syrië</c:v>
                </c:pt>
                <c:pt idx="5">
                  <c:v>Nepal</c:v>
                </c:pt>
                <c:pt idx="6">
                  <c:v>Ethiopië </c:v>
                </c:pt>
                <c:pt idx="7">
                  <c:v>Guinea</c:v>
                </c:pt>
              </c:strCache>
            </c:strRef>
          </c:cat>
          <c:val>
            <c:numRef>
              <c:f>draaitabellen!$B$478:$B$485</c:f>
              <c:numCache>
                <c:formatCode>General</c:formatCode>
                <c:ptCount val="8"/>
                <c:pt idx="0">
                  <c:v>14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9-4AD5-BCA1-BCC5DAD96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9358031"/>
        <c:axId val="1439357199"/>
      </c:barChart>
      <c:catAx>
        <c:axId val="1439358031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Geboorteland van de </a:t>
                </a:r>
                <a:r>
                  <a:rPr lang="nl-BE" err="1"/>
                  <a:t>deelemers</a:t>
                </a:r>
                <a:endParaRPr lang="nl-BE"/>
              </a:p>
            </c:rich>
          </c:tx>
          <c:layout>
            <c:manualLayout>
              <c:xMode val="edge"/>
              <c:yMode val="edge"/>
              <c:x val="3.3654224882011467E-2"/>
              <c:y val="0.2350925925925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9357199"/>
        <c:crosses val="autoZero"/>
        <c:auto val="1"/>
        <c:lblAlgn val="ctr"/>
        <c:lblOffset val="100"/>
        <c:noMultiLvlLbl val="0"/>
      </c:catAx>
      <c:valAx>
        <c:axId val="143935719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Aantal deelnemers naar herkomstland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39358031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Deelnemers</a:t>
            </a:r>
            <a:r>
              <a:rPr lang="en-US" baseline="0"/>
              <a:t> </a:t>
            </a:r>
            <a:r>
              <a:rPr lang="en-US" baseline="0" err="1"/>
              <a:t>en</a:t>
            </a:r>
            <a:r>
              <a:rPr lang="en-US" baseline="0"/>
              <a:t> </a:t>
            </a:r>
            <a:r>
              <a:rPr lang="en-US" baseline="0" err="1"/>
              <a:t>hun</a:t>
            </a:r>
            <a:r>
              <a:rPr lang="en-US" baseline="0"/>
              <a:t> </a:t>
            </a:r>
            <a:r>
              <a:rPr lang="en-US" baseline="0" err="1"/>
              <a:t>h</a:t>
            </a:r>
            <a:r>
              <a:rPr lang="en-US" err="1"/>
              <a:t>oogst</a:t>
            </a:r>
            <a:r>
              <a:rPr lang="en-US"/>
              <a:t> </a:t>
            </a:r>
            <a:r>
              <a:rPr lang="en-US" err="1"/>
              <a:t>behaald</a:t>
            </a:r>
            <a:r>
              <a:rPr lang="en-US"/>
              <a:t> diploma</a:t>
            </a:r>
          </a:p>
        </c:rich>
      </c:tx>
      <c:layout>
        <c:manualLayout>
          <c:xMode val="edge"/>
          <c:yMode val="edge"/>
          <c:x val="0.16253455818022747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draaitabellen!$J$351</c:f>
              <c:strCache>
                <c:ptCount val="1"/>
                <c:pt idx="0">
                  <c:v>Hoogst behaald diploma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F0-4264-985F-B60392A0F9CE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F0-4264-985F-B60392A0F9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F0-4264-985F-B60392A0F9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F0-4264-985F-B60392A0F9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F0-4264-985F-B60392A0F9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draaitabellen!$I$352:$I$356</c:f>
              <c:strCache>
                <c:ptCount val="5"/>
                <c:pt idx="0">
                  <c:v>geen diploma</c:v>
                </c:pt>
                <c:pt idx="1">
                  <c:v>secundair onderwijs</c:v>
                </c:pt>
                <c:pt idx="2">
                  <c:v>Bachelor</c:v>
                </c:pt>
                <c:pt idx="3">
                  <c:v>Masters</c:v>
                </c:pt>
                <c:pt idx="4">
                  <c:v>PhD</c:v>
                </c:pt>
              </c:strCache>
            </c:strRef>
          </c:cat>
          <c:val>
            <c:numRef>
              <c:f>draaitabellen!$J$352:$J$356</c:f>
              <c:numCache>
                <c:formatCode>General</c:formatCode>
                <c:ptCount val="5"/>
                <c:pt idx="0">
                  <c:v>35</c:v>
                </c:pt>
                <c:pt idx="1">
                  <c:v>9</c:v>
                </c:pt>
                <c:pt idx="2">
                  <c:v>13</c:v>
                </c:pt>
                <c:pt idx="3">
                  <c:v>16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F0-4264-985F-B60392A0F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16535433070861"/>
          <c:y val="0.39664880431612715"/>
          <c:w val="0.29519171812121769"/>
          <c:h val="0.3692020268299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Indien niet in België geboren, hoelang woon je hier al?  (n=69)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4157407407407408"/>
          <c:w val="0.90286351706036749"/>
          <c:h val="0.54005395158938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draaitabellen!$H$69</c:f>
              <c:strCache>
                <c:ptCount val="1"/>
                <c:pt idx="0">
                  <c:v>Indien niet in België geboren, hoelang woon je hier al?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(draaitabellen!$A$70,draaitabellen!$A$71,draaitabellen!$A$72,draaitabellen!$A$73,draaitabellen!$A$74,draaitabellen!$A$75,draaitabellen!$A$76,draaitabellen!$A$77)</c:f>
              <c:strCache>
                <c:ptCount val="8"/>
                <c:pt idx="0">
                  <c:v>minder dan 6 maanden</c:v>
                </c:pt>
                <c:pt idx="1">
                  <c:v>tss 6 maanden en 1 jaar</c:v>
                </c:pt>
                <c:pt idx="2">
                  <c:v>tss 1 en 2 jaar</c:v>
                </c:pt>
                <c:pt idx="3">
                  <c:v>2 jaar</c:v>
                </c:pt>
                <c:pt idx="4">
                  <c:v>3 jaar</c:v>
                </c:pt>
                <c:pt idx="5">
                  <c:v>4 jaar</c:v>
                </c:pt>
                <c:pt idx="6">
                  <c:v>5 jaar</c:v>
                </c:pt>
                <c:pt idx="7">
                  <c:v>meer dan 5 jaar</c:v>
                </c:pt>
              </c:strCache>
            </c:strRef>
          </c:cat>
          <c:val>
            <c:numRef>
              <c:f>(draaitabellen!$H$70,draaitabellen!$H$71,draaitabellen!$H$72,draaitabellen!$H$73,draaitabellen!$H$74,draaitabellen!$H$75,draaitabellen!$H$76,draaitabellen!$H$77)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9</c:v>
                </c:pt>
                <c:pt idx="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1-4F22-9C6A-BA23DCB43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9984"/>
        <c:axId val="6922848"/>
      </c:barChart>
      <c:catAx>
        <c:axId val="1099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Aantal jaren al in België verblijvend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922848"/>
        <c:crosses val="autoZero"/>
        <c:auto val="1"/>
        <c:lblAlgn val="ctr"/>
        <c:lblOffset val="100"/>
        <c:noMultiLvlLbl val="0"/>
      </c:catAx>
      <c:valAx>
        <c:axId val="69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BE"/>
                  <a:t>Aantal deelnemers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99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0.20893</cdr:x>
      <cdr:y>0.63991</cdr:y>
    </cdr:from>
    <cdr:to>
      <cdr:x>0.35397</cdr:x>
      <cdr:y>1</cdr:y>
    </cdr:to>
    <cdr:cxnSp macro="">
      <cdr:nvCxnSpPr>
        <cdr:cNvPr id="3" name="Rechte verbindingslijn met pijl 2">
          <a:extLst xmlns:a="http://schemas.openxmlformats.org/drawingml/2006/main">
            <a:ext uri="{FF2B5EF4-FFF2-40B4-BE49-F238E27FC236}">
              <a16:creationId xmlns:a16="http://schemas.microsoft.com/office/drawing/2014/main" id="{66608308-5A19-43A7-A9D1-88D41FDA09D4}"/>
            </a:ext>
          </a:extLst>
        </cdr:cNvPr>
        <cdr:cNvCxnSpPr/>
      </cdr:nvCxnSpPr>
      <cdr:spPr>
        <a:xfrm xmlns:a="http://schemas.openxmlformats.org/drawingml/2006/main">
          <a:off x="1027222" y="2402281"/>
          <a:ext cx="713085" cy="13518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E5F76-C1B1-48FC-959F-8C8003B773CC}" type="datetimeFigureOut">
              <a:rPr lang="nl-BE" smtClean="0"/>
              <a:t>18/06/2024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8F4D-8326-4182-85CB-125032F8E9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9A30-4CCA-3A47-9D0C-77AB648F936F}" type="datetimeFigureOut">
              <a:rPr lang="nl-BE" smtClean="0"/>
              <a:t>18/06/2024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BC12-781E-C746-AF8F-C68AA1365CEB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2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1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0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 panose="020F0502020204030204"/>
            </a:endParaRPr>
          </a:p>
          <a:p>
            <a:endParaRPr lang="nl-BE"/>
          </a:p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 panose="020F0502020204030204"/>
            </a:endParaRPr>
          </a:p>
          <a:p>
            <a:endParaRPr lang="nl-BE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 panose="020F0502020204030204"/>
              </a:rPr>
              <a:t>Hieronder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allemaal</a:t>
            </a:r>
            <a:r>
              <a:rPr lang="en-US">
                <a:cs typeface="Calibri" panose="020F0502020204030204"/>
              </a:rPr>
              <a:t> extra details van </a:t>
            </a:r>
            <a:r>
              <a:rPr lang="en-US" err="1">
                <a:cs typeface="Calibri" panose="020F0502020204030204"/>
              </a:rPr>
              <a:t>profiel</a:t>
            </a:r>
            <a:r>
              <a:rPr lang="en-US">
                <a:cs typeface="Calibri" panose="020F0502020204030204"/>
              </a:rPr>
              <a:t> op basis van extra </a:t>
            </a:r>
            <a:r>
              <a:rPr lang="en-US" err="1">
                <a:cs typeface="Calibri" panose="020F0502020204030204"/>
              </a:rPr>
              <a:t>bevraging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tijdens</a:t>
            </a:r>
            <a:r>
              <a:rPr lang="en-US">
                <a:cs typeface="Calibri" panose="020F0502020204030204"/>
              </a:rPr>
              <a:t> lessen 1 tot 3. </a:t>
            </a:r>
          </a:p>
          <a:p>
            <a:r>
              <a:rPr lang="nl-BE"/>
              <a:t>enkel in </a:t>
            </a:r>
            <a:r>
              <a:rPr lang="nl-BE" err="1"/>
              <a:t>volwas</a:t>
            </a:r>
            <a:r>
              <a:rPr lang="nl-BE"/>
              <a:t> reeksen 2, 4, 5, 6, 7 en in de 2 stud reeksen). In totaal hebben we zo profielinfo van </a:t>
            </a:r>
            <a:r>
              <a:rPr lang="nl-BE" u="sng"/>
              <a:t>87 deelnemers: 64 volwassenen, 23 studenten, </a:t>
            </a:r>
            <a:endParaRPr lang="en-US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In totaal 31 verschillende nationaliteiten, in tabel de meest voorkomende (andere allermaal 3 deelnemers of minder)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 panose="020F0502020204030204"/>
              </a:rPr>
              <a:t>Vrij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veel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deelnemers</a:t>
            </a:r>
            <a:r>
              <a:rPr lang="en-US">
                <a:cs typeface="Calibri" panose="020F0502020204030204"/>
              </a:rPr>
              <a:t> met </a:t>
            </a:r>
            <a:r>
              <a:rPr lang="en-US" err="1">
                <a:cs typeface="Calibri" panose="020F0502020204030204"/>
              </a:rPr>
              <a:t>jonge</a:t>
            </a:r>
            <a:r>
              <a:rPr lang="en-US">
                <a:cs typeface="Calibri" panose="020F0502020204030204"/>
              </a:rPr>
              <a:t> </a:t>
            </a:r>
            <a:r>
              <a:rPr lang="en-US" err="1">
                <a:cs typeface="Calibri" panose="020F0502020204030204"/>
              </a:rPr>
              <a:t>kinderen</a:t>
            </a:r>
            <a:r>
              <a:rPr lang="en-US">
                <a:cs typeface="Calibri" panose="020F0502020204030204"/>
              </a:rPr>
              <a:t> -&gt; </a:t>
            </a:r>
            <a:r>
              <a:rPr lang="en-US" err="1">
                <a:cs typeface="Calibri" panose="020F0502020204030204"/>
              </a:rPr>
              <a:t>vaak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problemen</a:t>
            </a:r>
            <a:r>
              <a:rPr lang="en-US">
                <a:cs typeface="Calibri" panose="020F0502020204030204"/>
              </a:rPr>
              <a:t> om </a:t>
            </a:r>
            <a:r>
              <a:rPr lang="en-US" err="1">
                <a:cs typeface="Calibri" panose="020F0502020204030204"/>
              </a:rPr>
              <a:t>tijdens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schoolvakanties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komen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fietsen</a:t>
            </a:r>
            <a:r>
              <a:rPr lang="en-US">
                <a:cs typeface="Calibri" panose="020F0502020204030204"/>
              </a:rPr>
              <a:t> want ze </a:t>
            </a:r>
            <a:r>
              <a:rPr lang="en-US" err="1">
                <a:cs typeface="Calibri" panose="020F0502020204030204"/>
              </a:rPr>
              <a:t>hebben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geen</a:t>
            </a:r>
            <a:r>
              <a:rPr lang="en-US">
                <a:cs typeface="Calibri" panose="020F0502020204030204"/>
              </a:rPr>
              <a:t> babysit! </a:t>
            </a:r>
          </a:p>
          <a:p>
            <a:r>
              <a:rPr lang="en-US" err="1">
                <a:cs typeface="Calibri" panose="020F0502020204030204"/>
              </a:rPr>
              <a:t>Motivatie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omfietsles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volgen</a:t>
            </a:r>
            <a:r>
              <a:rPr lang="en-US">
                <a:cs typeface="Calibri" panose="020F0502020204030204"/>
              </a:rPr>
              <a:t> is </a:t>
            </a:r>
            <a:r>
              <a:rPr lang="en-US" err="1">
                <a:cs typeface="Calibri" panose="020F0502020204030204"/>
              </a:rPr>
              <a:t>vaak</a:t>
            </a:r>
            <a:r>
              <a:rPr lang="en-US">
                <a:cs typeface="Calibri" panose="020F0502020204030204"/>
              </a:rPr>
              <a:t>: </a:t>
            </a:r>
            <a:r>
              <a:rPr lang="en-US" err="1">
                <a:cs typeface="Calibri" panose="020F0502020204030204"/>
              </a:rPr>
              <a:t>mijn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kinderen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kunnn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fietsen</a:t>
            </a:r>
            <a:r>
              <a:rPr lang="en-US">
                <a:cs typeface="Calibri" panose="020F0502020204030204"/>
              </a:rPr>
              <a:t> en </a:t>
            </a:r>
            <a:r>
              <a:rPr lang="en-US" err="1">
                <a:cs typeface="Calibri" panose="020F0502020204030204"/>
              </a:rPr>
              <a:t>daarom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wil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ik</a:t>
            </a:r>
            <a:r>
              <a:rPr lang="en-US">
                <a:cs typeface="Calibri" panose="020F0502020204030204"/>
              </a:rPr>
              <a:t> het </a:t>
            </a:r>
            <a:r>
              <a:rPr lang="en-US" err="1">
                <a:cs typeface="Calibri" panose="020F0502020204030204"/>
              </a:rPr>
              <a:t>ook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leren</a:t>
            </a:r>
            <a:r>
              <a:rPr lang="en-US">
                <a:cs typeface="Calibri" panose="020F0502020204030204"/>
              </a:rPr>
              <a:t>. 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b="1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0BC12-781E-C746-AF8F-C68AA1365CEB}" type="slidenum">
              <a:rPr lang="nl-BE" smtClean="0"/>
              <a:t>11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6964" y="692424"/>
            <a:ext cx="3776400" cy="3776400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 en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727999" y="648001"/>
            <a:ext cx="6012000" cy="3851999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 baseline="0"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727999" y="648000"/>
            <a:ext cx="6012000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etsschool-Titel+bullets+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0001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360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bullets+2x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0001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1835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752000" y="2664000"/>
            <a:ext cx="4031999" cy="1835999"/>
          </a:xfrm>
        </p:spPr>
        <p:txBody>
          <a:bodyPr lIns="9000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afb.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360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afb.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360000" y="648000"/>
            <a:ext cx="4031999" cy="1835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360000" y="2664000"/>
            <a:ext cx="4031999" cy="1835999"/>
          </a:xfrm>
        </p:spPr>
        <p:txBody>
          <a:bodyPr lIns="9000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10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360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79705" indent="-179705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icons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1" y="23292"/>
            <a:ext cx="9079878" cy="438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icons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" y="23292"/>
            <a:ext cx="9080500" cy="438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sp>
        <p:nvSpPr>
          <p:cNvPr id="4" name="Ovaal 3"/>
          <p:cNvSpPr/>
          <p:nvPr userDrawn="1"/>
        </p:nvSpPr>
        <p:spPr>
          <a:xfrm>
            <a:off x="5862492" y="677340"/>
            <a:ext cx="3787200" cy="37866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4029" y="432360"/>
            <a:ext cx="4279900" cy="4279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3184" y="421200"/>
            <a:ext cx="9118600" cy="429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9968" y="2562660"/>
            <a:ext cx="4064000" cy="3492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4584" y="-1409112"/>
            <a:ext cx="3530600" cy="353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69600" y="792900"/>
            <a:ext cx="3564000" cy="3564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6660" y="792900"/>
            <a:ext cx="3564000" cy="356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7000" y="2217738"/>
            <a:ext cx="1925999" cy="506849"/>
          </a:xfrm>
        </p:spPr>
        <p:txBody>
          <a:bodyPr anchor="b" anchorCtr="0">
            <a:noAutofit/>
          </a:bodyPr>
          <a:lstStyle>
            <a:lvl1pPr algn="ctr">
              <a:defRPr sz="2700" baseline="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3267075" y="2787289"/>
            <a:ext cx="1925638" cy="9048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paar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5200" y="766800"/>
            <a:ext cx="3606800" cy="360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8DD05A2-71F1-D546-AE10-9789BA384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6964" y="692424"/>
            <a:ext cx="3776400" cy="37764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57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E4EB3005-0D35-DF47-81B8-D7C542B8704C}"/>
              </a:ext>
            </a:extLst>
          </p:cNvPr>
          <p:cNvSpPr/>
          <p:nvPr userDrawn="1"/>
        </p:nvSpPr>
        <p:spPr>
          <a:xfrm>
            <a:off x="5862492" y="677340"/>
            <a:ext cx="3787200" cy="37866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0040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paar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3B0417-E144-9A45-8271-858F1497E7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65200" y="766800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6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98E4D9-6770-CD4B-B2B2-C0649EB95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7560" y="684000"/>
            <a:ext cx="3784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ge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C252B3-F2C9-1547-82AE-2A19AEFDA2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4000" y="720072"/>
            <a:ext cx="3708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oran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590F2A-F592-9A47-95E1-DDB33C6AE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2308" y="712440"/>
            <a:ext cx="3708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r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A9FBC-6E32-1F41-88BC-6D2E540E0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B35D75-5681-EC43-86DD-593B291E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657E75-DD4D-9C4C-BC7C-507833196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06443B3-879B-5C44-851C-5D3067F93A87}"/>
              </a:ext>
            </a:extLst>
          </p:cNvPr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325246F-FDCD-2D4C-AAA9-2F65BD82F03B}"/>
              </a:ext>
            </a:extLst>
          </p:cNvPr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06A38B5-A152-AC49-9B35-D4D9289CB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600D345-BBCD-674F-B86E-31B6415DF0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588" y="701352"/>
            <a:ext cx="4356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gro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7560" y="684000"/>
            <a:ext cx="3784600" cy="3784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etsschool - Titel en opsomm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C11FF-E878-0746-8832-B50DC3CD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754" y="648000"/>
            <a:ext cx="6252246" cy="3851999"/>
          </a:xfrm>
        </p:spPr>
        <p:txBody>
          <a:bodyPr lIns="0" tIns="0" rIns="0" bIns="0" anchor="ctr" anchorCtr="0">
            <a:normAutofit/>
          </a:bodyPr>
          <a:lstStyle>
            <a:lvl1pPr marL="230400" indent="-228600">
              <a:buClr>
                <a:schemeClr val="bg1"/>
              </a:buClr>
              <a:defRPr sz="2000" baseline="0"/>
            </a:lvl1pPr>
            <a:lvl2pPr marL="622800">
              <a:buClr>
                <a:schemeClr val="bg1"/>
              </a:buClr>
              <a:defRPr sz="1600" baseline="0">
                <a:latin typeface="+mn-lt"/>
              </a:defRPr>
            </a:lvl2pPr>
          </a:lstStyle>
          <a:p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0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ussen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24E9578-4929-4B4F-874C-4032C4DF1366}"/>
              </a:ext>
            </a:extLst>
          </p:cNvPr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9741464-D921-3140-AF9D-C89CBA29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308D3C-6B17-814A-B5E8-9BC570E7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2143"/>
            <a:ext cx="7886700" cy="995093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828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 en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648001"/>
            <a:ext cx="6012000" cy="3851999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 baseline="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8141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648000"/>
            <a:ext cx="6012000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4163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etsschool-Titel+bullets+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2717CA-A963-6E48-B4C3-8771041A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238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2717CA-A963-6E48-B4C3-8771041A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FA9F0439-BBA2-244D-A953-A63897D8D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532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bullets+2xafb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2717CA-A963-6E48-B4C3-8771041A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2000" y="648000"/>
            <a:ext cx="4031999" cy="1835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FEF6AD12-876B-EB4B-9141-236F12FBAD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2000" y="2664000"/>
            <a:ext cx="4031999" cy="1835999"/>
          </a:xfrm>
        </p:spPr>
        <p:txBody>
          <a:bodyPr lIns="9000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96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afb.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2717CA-A963-6E48-B4C3-8771041A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648000"/>
            <a:ext cx="4031999" cy="3851999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7139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afb.+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E2717CA-A963-6E48-B4C3-8771041AE1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648000"/>
            <a:ext cx="4031999" cy="1835999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FEF6AD12-876B-EB4B-9141-236F12FBAD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0" y="2664000"/>
            <a:ext cx="4031999" cy="1835999"/>
          </a:xfrm>
        </p:spPr>
        <p:txBody>
          <a:bodyPr lIns="9000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74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itel+2xbulle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E0BB9FC-DA15-7A41-BE1B-C378B150EC32}"/>
              </a:ext>
            </a:extLst>
          </p:cNvPr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05246-F49B-A44F-8AAD-39B4D16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1085C-0A94-A849-80EB-6EA476C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AF58AF-A310-C94A-8FEF-3A2AA0CEA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2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1E7E1D1-694D-A649-8400-5DFBFA86CD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648001"/>
            <a:ext cx="4031999" cy="3851999"/>
          </a:xfrm>
        </p:spPr>
        <p:txBody>
          <a:bodyPr lIns="0" tIns="0" rIns="0" bIns="0" anchor="ctr" anchorCtr="0">
            <a:noAutofit/>
          </a:bodyPr>
          <a:lstStyle>
            <a:lvl1pPr marL="18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900" baseline="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0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ge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4000" y="720072"/>
            <a:ext cx="3708400" cy="3695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icons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B1B873-5666-1849-BE1B-CDEF2AC81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61" y="23292"/>
            <a:ext cx="9079878" cy="4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5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icons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4F74DF-9EBD-9B46-A9A1-57FB5E6E9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" y="23292"/>
            <a:ext cx="9080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F39B19-AD94-574F-952D-B971C1925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4029" y="432360"/>
            <a:ext cx="42799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9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AD87CC5-BB40-8841-ABC5-6E7C70DDB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3184" y="421200"/>
            <a:ext cx="9118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3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achtergrondfoto-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D74E2C-7F42-B346-ABF1-8A0F5BC10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9968" y="2562660"/>
            <a:ext cx="4064000" cy="3492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12A233-3C52-8641-9599-6651F55790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4584" y="-1409112"/>
            <a:ext cx="3530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747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F54219E-4F54-134A-BA4A-3CAF288EE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35AB1C-2188-ED42-989E-96F042434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69600" y="792900"/>
            <a:ext cx="3564000" cy="3564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3C029E-5EF4-9D4B-A710-F03802D519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6660" y="792900"/>
            <a:ext cx="3564000" cy="35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88DD38-FB2A-4C4B-8E19-DA7385D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00" y="2217738"/>
            <a:ext cx="1925999" cy="506849"/>
          </a:xfrm>
        </p:spPr>
        <p:txBody>
          <a:bodyPr anchor="b" anchorCtr="0">
            <a:noAutofit/>
          </a:bodyPr>
          <a:lstStyle>
            <a:lvl1pPr algn="ctr">
              <a:defRPr sz="2700" baseline="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FAA2A1F-4672-574E-A286-69F123858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7075" y="2787289"/>
            <a:ext cx="1925638" cy="90487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90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145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5149-1FCB-A14A-90A4-B0B2AA47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1A692C-1F19-1147-B8D8-2907A759C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102313-8A7D-EC4C-A2DD-39C7B35E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F83251-79D3-4442-9048-B3CFCB69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6C311F-412E-5F41-B71F-39A83215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9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B3729-8F9E-A14A-8679-3ECF37D0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FD0F76-71FD-E44A-BE7D-87B6591C8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8C0692-5148-0E4E-8037-2E45A40D0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A6EAB8-F9F6-4542-9CB3-8929A162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55BED4-8E44-DA44-8785-AE2793A2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CFF34A-DDEA-DD4C-A51A-3FF265FC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7047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059DD-CB5A-424A-AFD8-4CB05CB6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A9367A-1D01-3F47-BE53-A3C603250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BE4B0F-2797-CE40-A9A8-262AC431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F33A8F-EFA7-504A-8306-3D610E685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B30D1D-B720-9E44-8F90-4B9E526F6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5C985E-24D6-844D-B74F-BB72C122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C7030B-6565-AE46-A94B-B7FC0E7A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C00C59-28DA-6247-9FDE-D68FF678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52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653CE-C9FC-BE40-B2F5-66CF316C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D9A1D9-852B-C74C-9111-1138F275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C2F637-15DF-074D-8406-0673567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953B2B-14E7-744A-B389-3570B7B8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87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oran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2308" y="712440"/>
            <a:ext cx="3708400" cy="370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52D1C6-2023-174E-8BB9-3B96806C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E9DD6C-636E-F646-BFB8-236B1C88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ECB190-D920-704D-A5BA-55C6917F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5162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DE618-6789-A344-B2A8-F4AE53ED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4A826-772A-9C48-BBAA-FBFF985E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F31205-A96A-AC43-81DB-9D119C492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CDF972-83F9-F544-A2F7-D8508894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BB725A-2174-974B-850F-D6DC96EA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31EAF3-9CCB-2B43-B7DB-62DDB31C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959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6A01B-5AF4-E74E-9C09-545581AB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301A3F-442C-DE42-AC1E-93208936B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596D98-E418-3D43-8D29-DEAF68F8C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78AA2B-5839-0F43-8ACA-F1B34C72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33A865-C3CC-654B-B404-E694287E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A3DCF1-12F6-714F-81F2-DECDFFB8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594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67573-99FD-CD43-9FD4-6D2D88A2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2DE326-93A1-DB46-B80C-506AE508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97E20B-9AD4-8C4F-B850-66DBBB3E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CF27AC-4B35-9B4D-A877-4F5A1BD3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AE48F-BA11-5048-957B-8EFA5253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555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89A13F-5197-FE4D-993B-5CCB95BEF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D52B78-727E-1543-BBBC-745E30CC7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08C06-8D65-6149-A207-ADEBCD28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1F6A7-69D6-1B4A-A38A-E8CABBD7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8B54C5-3BDF-DD40-89D4-551E59BE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94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etsschool-Titeldia-ro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560" y="1612152"/>
            <a:ext cx="3698426" cy="11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28000" y="2773512"/>
            <a:ext cx="3330000" cy="571957"/>
          </a:xfrm>
        </p:spPr>
        <p:txBody>
          <a:bodyPr lIns="0" tIns="0" rIns="0" bIns="0" anchor="b">
            <a:noAutofit/>
          </a:bodyPr>
          <a:lstStyle>
            <a:lvl1pPr algn="l"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28000" y="3502243"/>
            <a:ext cx="3330000" cy="1351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5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728000" y="3425211"/>
            <a:ext cx="333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1728000" y="3672754"/>
            <a:ext cx="3330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2320" y="3754800"/>
            <a:ext cx="1358900" cy="1778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7588" y="701352"/>
            <a:ext cx="4356100" cy="374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etsschool - Titel en opsomm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288000"/>
            <a:ext cx="9144000" cy="486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7886700" cy="288000"/>
          </a:xfrm>
        </p:spPr>
        <p:txBody>
          <a:bodyPr lIns="0" tIns="0" rIns="0" bIns="0"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87754" y="648000"/>
            <a:ext cx="6252246" cy="3851999"/>
          </a:xfrm>
        </p:spPr>
        <p:txBody>
          <a:bodyPr lIns="0" tIns="0" rIns="0" bIns="0" anchor="ctr" anchorCtr="0">
            <a:normAutofit/>
          </a:bodyPr>
          <a:lstStyle>
            <a:lvl1pPr marL="230505" indent="-228600">
              <a:buClr>
                <a:schemeClr val="bg1"/>
              </a:buClr>
              <a:defRPr sz="2000" baseline="0"/>
            </a:lvl1pPr>
            <a:lvl2pPr marL="622935">
              <a:buClr>
                <a:schemeClr val="bg1"/>
              </a:buClr>
              <a:defRPr sz="1600" baseline="0">
                <a:latin typeface="+mn-lt"/>
              </a:defRPr>
            </a:lvl2pPr>
          </a:lstStyle>
          <a:p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tsschool-Tussen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857084"/>
            <a:ext cx="901700" cy="127000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667200" y="0"/>
            <a:ext cx="2124000" cy="288001"/>
          </a:xfrm>
        </p:spPr>
        <p:txBody>
          <a:bodyPr lIns="0" tIns="0" rIns="0" bIns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28650" y="2232143"/>
            <a:ext cx="7886700" cy="995093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60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1" r:id="rId19"/>
    <p:sldLayoutId id="2147483692" r:id="rId20"/>
    <p:sldLayoutId id="2147483693" r:id="rId21"/>
    <p:sldLayoutId id="2147483694" r:id="rId22"/>
    <p:sldLayoutId id="2147483696" r:id="rId23"/>
    <p:sldLayoutId id="2147483695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3EDF35-E7DD-7241-9E3D-0436C779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7FD1D6-6F5B-AE4E-8CAB-221230881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2F03B2-4100-9C41-BFDF-78F94B0C7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F5C0C-9122-9744-8A06-315AE26C9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BA998F-F627-D54D-840C-80171B80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13C2-BCB9-2644-938C-2292F0E9AD6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1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67" r:id="rId9"/>
    <p:sldLayoutId id="2147483668" r:id="rId10"/>
    <p:sldLayoutId id="2147483669" r:id="rId11"/>
    <p:sldLayoutId id="2147483670" r:id="rId12"/>
    <p:sldLayoutId id="2147483672" r:id="rId13"/>
    <p:sldLayoutId id="2147483671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773512"/>
            <a:ext cx="3881499" cy="571957"/>
          </a:xfrm>
        </p:spPr>
        <p:txBody>
          <a:bodyPr/>
          <a:lstStyle/>
          <a:p>
            <a:r>
              <a:rPr lang="nl-BE"/>
              <a:t>Resultaten Fietsschool Leuven –  2020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BE"/>
              <a:t>Maart januari 2021 - eindverslag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profiel deelnemers </a:t>
            </a:r>
            <a:r>
              <a:rPr lang="nl-BE" err="1"/>
              <a:t>socio</a:t>
            </a:r>
            <a:r>
              <a:rPr lang="nl-BE"/>
              <a:t>-demografisch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0001" y="648001"/>
            <a:ext cx="3859471" cy="2934594"/>
          </a:xfrm>
        </p:spPr>
        <p:txBody>
          <a:bodyPr/>
          <a:lstStyle/>
          <a:p>
            <a:endParaRPr lang="nl-BE">
              <a:latin typeface="+mj-lt"/>
            </a:endParaRPr>
          </a:p>
          <a:p>
            <a:endParaRPr lang="nl-BE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09879" y="3451064"/>
            <a:ext cx="2635627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nl-NL" u="sng"/>
              <a:t>Beroepen van de werkenden:</a:t>
            </a:r>
            <a:r>
              <a:rPr lang="nl-NL"/>
              <a:t> </a:t>
            </a:r>
          </a:p>
          <a:p>
            <a:r>
              <a:rPr lang="nl-NL"/>
              <a:t>15,8%huishoudhulp</a:t>
            </a:r>
          </a:p>
          <a:p>
            <a:r>
              <a:rPr lang="nl-NL"/>
              <a:t>21%zorgkundige</a:t>
            </a:r>
          </a:p>
          <a:p>
            <a:r>
              <a:rPr lang="nl-NL"/>
              <a:t>16% horeca</a:t>
            </a:r>
          </a:p>
          <a:p>
            <a:r>
              <a:rPr lang="nl-NL"/>
              <a:t>21% winkelbediende  </a:t>
            </a:r>
          </a:p>
          <a:p>
            <a:r>
              <a:rPr lang="nl-NL"/>
              <a:t>26% consultancy/ICT</a:t>
            </a: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539276"/>
              </p:ext>
            </p:extLst>
          </p:nvPr>
        </p:nvGraphicFramePr>
        <p:xfrm>
          <a:off x="359999" y="532640"/>
          <a:ext cx="4600189" cy="373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8"/>
          <p:cNvSpPr txBox="1"/>
          <p:nvPr/>
        </p:nvSpPr>
        <p:spPr>
          <a:xfrm>
            <a:off x="5109879" y="1721898"/>
            <a:ext cx="2635627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altLang="en-US" sz="1200"/>
              <a:t>23% van de deelnemers volgt een opleiding: </a:t>
            </a:r>
          </a:p>
          <a:p>
            <a:r>
              <a:rPr lang="nl-NL" altLang="en-US" sz="1200"/>
              <a:t>61% volgt Nederlandse les, 17% volgt een opleiding in de zorg, 11,2% in logistiek en onderhoud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3022899" y="1562392"/>
            <a:ext cx="2086980" cy="55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621186" y="2401233"/>
            <a:ext cx="1488693" cy="13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11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  <a:p>
            <a:endParaRPr lang="nl-BE"/>
          </a:p>
        </p:txBody>
      </p:sp>
      <p:sp>
        <p:nvSpPr>
          <p:cNvPr id="8" name="Titel 1"/>
          <p:cNvSpPr txBox="1"/>
          <p:nvPr/>
        </p:nvSpPr>
        <p:spPr>
          <a:xfrm>
            <a:off x="360000" y="0"/>
            <a:ext cx="7886700" cy="2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3674" y="1"/>
            <a:ext cx="7886700" cy="288000"/>
          </a:xfrm>
        </p:spPr>
        <p:txBody>
          <a:bodyPr>
            <a:normAutofit/>
          </a:bodyPr>
          <a:lstStyle/>
          <a:p>
            <a:r>
              <a:rPr lang="nl-BE"/>
              <a:t>Fietslessen aan volwassenen: profiel deelnemers/ motivatie</a:t>
            </a: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54102"/>
              </p:ext>
            </p:extLst>
          </p:nvPr>
        </p:nvGraphicFramePr>
        <p:xfrm>
          <a:off x="557212" y="1002719"/>
          <a:ext cx="3950241" cy="343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18816"/>
              </p:ext>
            </p:extLst>
          </p:nvPr>
        </p:nvGraphicFramePr>
        <p:xfrm>
          <a:off x="4667294" y="1012459"/>
          <a:ext cx="4211999" cy="349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mobiliteitsprofiel deelnemers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12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>
              <a:latin typeface="+mj-lt"/>
            </a:endParaRPr>
          </a:p>
          <a:p>
            <a:endParaRPr lang="nl-BE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74719" y="3706933"/>
            <a:ext cx="3448735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000" b="1"/>
              <a:t>57</a:t>
            </a:r>
            <a:r>
              <a:rPr lang="nl-BE" sz="1000" b="1">
                <a:solidFill>
                  <a:schemeClr val="tx1"/>
                </a:solidFill>
                <a:uFillTx/>
              </a:rPr>
              <a:t>% van de deelnemers heeft een auto ter beschikking binnen het gezin; ter vergelijking in Vlaanderen heeft 85% van de gezinnen minstens 1 auto (OVG 5.3), in Leuven heeft 78,9% van de gezinnen een wagen (stadsmonitor 2017)  </a:t>
            </a:r>
            <a:r>
              <a:rPr lang="nl-BE" sz="1200" b="1"/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88719" y="3706933"/>
            <a:ext cx="2017060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900" b="1"/>
              <a:t>40% van de deelnemers heeft een rijbewijs; ter vergelijking in Vlaanderen heeft 80,5% van  de vrouwen en 86,3% van de mannen een rijbewijs (OVG 5.3)</a:t>
            </a:r>
          </a:p>
        </p:txBody>
      </p:sp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566237"/>
              </p:ext>
            </p:extLst>
          </p:nvPr>
        </p:nvGraphicFramePr>
        <p:xfrm>
          <a:off x="2106000" y="7297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echte verbindingslijn met pijl 11"/>
          <p:cNvCxnSpPr/>
          <p:nvPr/>
        </p:nvCxnSpPr>
        <p:spPr>
          <a:xfrm>
            <a:off x="4130936" y="3012141"/>
            <a:ext cx="43031" cy="69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endCxn id="10" idx="0"/>
          </p:cNvCxnSpPr>
          <p:nvPr/>
        </p:nvCxnSpPr>
        <p:spPr>
          <a:xfrm flipH="1">
            <a:off x="2197249" y="2786231"/>
            <a:ext cx="1008530" cy="920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7886700" cy="288000"/>
          </a:xfrm>
        </p:spPr>
        <p:txBody>
          <a:bodyPr/>
          <a:lstStyle/>
          <a:p>
            <a:r>
              <a:rPr lang="nl-BE"/>
              <a:t>Fietslessen aan volwassenen: mobiliteitsprofiel deelnemers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13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>
              <a:latin typeface="+mj-lt"/>
            </a:endParaRPr>
          </a:p>
          <a:p>
            <a:endParaRPr lang="nl-BE">
              <a:latin typeface="+mj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894560" y="4043103"/>
            <a:ext cx="2834640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altLang="en-US" sz="1000"/>
              <a:t>De 71,2% betreft hoofdzakelijk gebruik van de bus. </a:t>
            </a:r>
          </a:p>
          <a:p>
            <a:r>
              <a:rPr lang="nl-BE" altLang="en-US" sz="1000" u="sng"/>
              <a:t>Ter vergelijking</a:t>
            </a:r>
            <a:r>
              <a:rPr lang="nl-BE" altLang="en-US" sz="1000"/>
              <a:t>: 55,7% van de inwoners van Leuven is in bezit van een OV-abonnement (stadsmonitor Leuven, 2017)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9164" y="4008593"/>
            <a:ext cx="4040950" cy="553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altLang="en-US" sz="1000" u="sng"/>
              <a:t>Ter vergelijking</a:t>
            </a:r>
            <a:r>
              <a:rPr lang="nl-BE" altLang="en-US" sz="1000"/>
              <a:t>: In Leuven gebruikt 31% de auto als bestuurder (in Vlaanderen is dit 62,9%); 31,8% de fiets, 26% het OV (</a:t>
            </a:r>
            <a:r>
              <a:rPr lang="nl-BE" altLang="en-US" sz="1000" err="1"/>
              <a:t>trein+bus</a:t>
            </a:r>
            <a:r>
              <a:rPr lang="nl-BE" altLang="en-US" sz="1000"/>
              <a:t>), 7,2% te voet (stadsmonitor </a:t>
            </a:r>
            <a:r>
              <a:rPr lang="nl-BE" altLang="en-US" sz="1000" err="1"/>
              <a:t>leuven</a:t>
            </a:r>
            <a:r>
              <a:rPr lang="nl-BE" altLang="en-US" sz="1000"/>
              <a:t>, 2017) </a:t>
            </a:r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84418"/>
              </p:ext>
            </p:extLst>
          </p:nvPr>
        </p:nvGraphicFramePr>
        <p:xfrm>
          <a:off x="1033780" y="643298"/>
          <a:ext cx="5786568" cy="339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Rechte verbindingslijn met pijl 9"/>
          <p:cNvCxnSpPr/>
          <p:nvPr/>
        </p:nvCxnSpPr>
        <p:spPr>
          <a:xfrm flipH="1">
            <a:off x="1613647" y="3345628"/>
            <a:ext cx="387275" cy="66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195482" y="3324113"/>
            <a:ext cx="1217054" cy="6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Totaalplaatje fietslessen Leuven 2020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79789"/>
              </p:ext>
            </p:extLst>
          </p:nvPr>
        </p:nvGraphicFramePr>
        <p:xfrm>
          <a:off x="334388" y="880605"/>
          <a:ext cx="8456812" cy="265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7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/>
                        <a:t>Dit was 2020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Dit was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/>
                        <a:t>1.Fietslessen aan </a:t>
                      </a:r>
                      <a:r>
                        <a:rPr lang="nl-BE" b="1"/>
                        <a:t>105</a:t>
                      </a:r>
                      <a:r>
                        <a:rPr lang="nl-BE"/>
                        <a:t> volwassenen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Fietslessen aan 119 volwassenen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8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/>
                        <a:t>2.Fietslessen aan </a:t>
                      </a:r>
                      <a:r>
                        <a:rPr lang="nl-BE" b="1"/>
                        <a:t>48</a:t>
                      </a:r>
                      <a:r>
                        <a:rPr lang="nl-BE"/>
                        <a:t> OKAN-jongeren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Fietslessen aan 47 OKAN-jongeren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BE"/>
                        <a:t>3.Fietslessen aan </a:t>
                      </a:r>
                      <a:r>
                        <a:rPr lang="nl-BE" b="1"/>
                        <a:t>22</a:t>
                      </a:r>
                      <a:r>
                        <a:rPr lang="nl-BE" baseline="0"/>
                        <a:t> </a:t>
                      </a:r>
                      <a:r>
                        <a:rPr lang="nl-BE"/>
                        <a:t>studenten </a:t>
                      </a:r>
                      <a:r>
                        <a:rPr lang="nl-BE" err="1"/>
                        <a:t>KULeuven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Fietslessen aan 27 studenten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nl-NL"/>
                        <a:t> </a:t>
                      </a:r>
                      <a:r>
                        <a:rPr lang="nl-NL" b="1"/>
                        <a:t>175 deelnemers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/>
                        <a:t> </a:t>
                      </a:r>
                      <a:r>
                        <a:rPr lang="nl-BE" b="1"/>
                        <a:t>193</a:t>
                      </a:r>
                      <a:r>
                        <a:rPr lang="nl-BE" b="1" baseline="0"/>
                        <a:t> deelnemers</a:t>
                      </a:r>
                      <a:endParaRPr lang="nl-B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62930"/>
                  </a:ext>
                </a:extLst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2</a:t>
            </a:fld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ea typeface="+mj-lt"/>
                <a:cs typeface="+mj-lt"/>
              </a:rPr>
              <a:t>Fietslessen aan volwassenen (2020): output 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3</a:t>
            </a:fld>
            <a:endParaRPr lang="nl-BE"/>
          </a:p>
        </p:txBody>
      </p:sp>
      <p:sp>
        <p:nvSpPr>
          <p:cNvPr id="6" name="Text Box 5"/>
          <p:cNvSpPr txBox="1"/>
          <p:nvPr/>
        </p:nvSpPr>
        <p:spPr>
          <a:xfrm>
            <a:off x="4041913" y="4431665"/>
            <a:ext cx="3600450" cy="714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BE">
                <a:sym typeface="+mn-ea"/>
              </a:rPr>
              <a:t>De personen die al een beetje kunnen fietsen bij de start, halen relatief vaker diploma “kan zelfstandig fietsen”. </a:t>
            </a:r>
            <a:endParaRPr lang="en-US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06664"/>
              </p:ext>
            </p:extLst>
          </p:nvPr>
        </p:nvGraphicFramePr>
        <p:xfrm>
          <a:off x="93345" y="7870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ijdelijke aanduiding voor afbeelding 9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44811455"/>
              </p:ext>
            </p:extLst>
          </p:nvPr>
        </p:nvGraphicFramePr>
        <p:xfrm>
          <a:off x="3611038" y="647701"/>
          <a:ext cx="4916557" cy="375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00501"/>
              </p:ext>
            </p:extLst>
          </p:nvPr>
        </p:nvGraphicFramePr>
        <p:xfrm>
          <a:off x="225287" y="787082"/>
          <a:ext cx="3008243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vaal 3"/>
          <p:cNvSpPr/>
          <p:nvPr/>
        </p:nvSpPr>
        <p:spPr>
          <a:xfrm>
            <a:off x="4459646" y="1257535"/>
            <a:ext cx="675281" cy="1802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ea typeface="+mj-lt"/>
                <a:cs typeface="+mj-lt"/>
              </a:rPr>
              <a:t>Fietslessen aan volwassenen: output 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4</a:t>
            </a:fld>
            <a:endParaRPr lang="nl-BE"/>
          </a:p>
        </p:txBody>
      </p:sp>
      <p:sp>
        <p:nvSpPr>
          <p:cNvPr id="5" name="Text Box 4"/>
          <p:cNvSpPr txBox="1"/>
          <p:nvPr/>
        </p:nvSpPr>
        <p:spPr>
          <a:xfrm>
            <a:off x="360000" y="3791445"/>
            <a:ext cx="46304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BE" sz="1000">
                <a:sym typeface="+mn-ea"/>
              </a:rPr>
              <a:t>We bereiken alle leeftijdsgroepen binnen de volwassenenreeksen: ook de ouderen! 19% boven de 50! Bij de ouderen (50+) is er een grotere drop-out en een lager percentage dat erin slaagt om zelfstandig te kunnen fietsen na afloop van een lesreeks. </a:t>
            </a:r>
            <a:endParaRPr lang="en-US" sz="1000"/>
          </a:p>
        </p:txBody>
      </p:sp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87425"/>
              </p:ext>
            </p:extLst>
          </p:nvPr>
        </p:nvGraphicFramePr>
        <p:xfrm>
          <a:off x="0" y="8596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48498"/>
              </p:ext>
            </p:extLst>
          </p:nvPr>
        </p:nvGraphicFramePr>
        <p:xfrm>
          <a:off x="4219200" y="8596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al 3"/>
          <p:cNvSpPr/>
          <p:nvPr/>
        </p:nvSpPr>
        <p:spPr>
          <a:xfrm>
            <a:off x="1669774" y="1219200"/>
            <a:ext cx="1219200" cy="821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1775791" y="2040835"/>
            <a:ext cx="510209" cy="1736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al 5"/>
          <p:cNvSpPr/>
          <p:nvPr/>
        </p:nvSpPr>
        <p:spPr>
          <a:xfrm>
            <a:off x="4822175" y="1301262"/>
            <a:ext cx="1244518" cy="1441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3270738" y="2611315"/>
            <a:ext cx="1820008" cy="118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ea typeface="+mj-lt"/>
                <a:cs typeface="+mj-lt"/>
              </a:rPr>
              <a:t>Fietslessen aan volwassenen: output 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5</a:t>
            </a:fld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5981482" y="1261232"/>
            <a:ext cx="2265218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/>
              <a:t>Geslacht: slechts 3 mannen in de volwassenreeksen. </a:t>
            </a:r>
            <a:endParaRPr lang="nl-BE" dirty="0"/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07889"/>
              </p:ext>
            </p:extLst>
          </p:nvPr>
        </p:nvGraphicFramePr>
        <p:xfrm>
          <a:off x="779318" y="11609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828800" y="4176346"/>
            <a:ext cx="4152682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dirty="0"/>
              <a:t>% met/zonder voorafgaandelijke fietservaring is vrij gelijk in verschillende leeftijdsgroepen.</a:t>
            </a:r>
          </a:p>
        </p:txBody>
      </p:sp>
      <p:sp>
        <p:nvSpPr>
          <p:cNvPr id="6" name="Ovaal 5"/>
          <p:cNvSpPr/>
          <p:nvPr/>
        </p:nvSpPr>
        <p:spPr>
          <a:xfrm>
            <a:off x="1565031" y="2523392"/>
            <a:ext cx="3786287" cy="51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288323" y="3042138"/>
            <a:ext cx="0" cy="1134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profiel deelnemers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6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u="sng" dirty="0">
                <a:latin typeface="+mj-lt"/>
              </a:rPr>
              <a:t>Profielkenmerken </a:t>
            </a:r>
            <a:endParaRPr lang="nl-BE" b="1" u="sng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dirty="0" err="1">
                <a:latin typeface="+mj-lt"/>
              </a:rPr>
              <a:t>Socio</a:t>
            </a:r>
            <a:r>
              <a:rPr lang="nl-BE" dirty="0">
                <a:latin typeface="+mj-lt"/>
              </a:rPr>
              <a:t>-demografisch profiel: scholing, (werk)situatie, leefsituatie, gezinssamenstelling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j-lt"/>
              </a:rPr>
              <a:t>Motivatie om te leren fietsen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>
                <a:latin typeface="+mj-lt"/>
              </a:rPr>
              <a:t>Mobiliteitsprofiel: rijbewijs, beschikbaarheid auto, abonnementen openbaar vervoer, huidig verplaatsingspatroon</a:t>
            </a:r>
          </a:p>
          <a:p>
            <a:endParaRPr lang="nl-BE">
              <a:latin typeface="+mj-lt"/>
            </a:endParaRPr>
          </a:p>
          <a:p>
            <a:endParaRPr lang="nl-BE">
              <a:latin typeface="+mj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48360" y="4104005"/>
            <a:ext cx="73983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altLang="en-US"/>
              <a:t>Deze profielinformatie werd verzameld via face-</a:t>
            </a:r>
            <a:r>
              <a:rPr lang="nl-BE" altLang="en-US" err="1"/>
              <a:t>to</a:t>
            </a:r>
            <a:r>
              <a:rPr lang="nl-BE" altLang="en-US"/>
              <a:t>-face interviews met de deelnemers tijdens de fietslessen. Respons: (70,5%) (</a:t>
            </a:r>
            <a:r>
              <a:rPr lang="nl-BE" altLang="en-US" b="1"/>
              <a:t>74 </a:t>
            </a:r>
            <a:r>
              <a:rPr lang="nl-BE" altLang="en-US"/>
              <a:t>van de 105 volwassen deelnemers).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profiel deelnemers </a:t>
            </a:r>
            <a:r>
              <a:rPr lang="nl-BE" err="1"/>
              <a:t>socio</a:t>
            </a:r>
            <a:r>
              <a:rPr lang="nl-BE"/>
              <a:t>-demografisch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7</a:t>
            </a:fld>
            <a:endParaRPr lang="nl-BE"/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025035"/>
              </p:ext>
            </p:extLst>
          </p:nvPr>
        </p:nvGraphicFramePr>
        <p:xfrm>
          <a:off x="4632959" y="1202399"/>
          <a:ext cx="41510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293376"/>
              </p:ext>
            </p:extLst>
          </p:nvPr>
        </p:nvGraphicFramePr>
        <p:xfrm>
          <a:off x="360000" y="1202399"/>
          <a:ext cx="40691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634702" y="4044875"/>
            <a:ext cx="2990626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/>
              <a:t>Bachelor en master diploma’s werden vaak in land van herkomst behaald</a:t>
            </a:r>
          </a:p>
        </p:txBody>
      </p:sp>
      <p:sp>
        <p:nvSpPr>
          <p:cNvPr id="5" name="Ovaal 4"/>
          <p:cNvSpPr/>
          <p:nvPr/>
        </p:nvSpPr>
        <p:spPr>
          <a:xfrm>
            <a:off x="892885" y="2205318"/>
            <a:ext cx="710004" cy="903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1226372" y="3130475"/>
            <a:ext cx="2151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profiel deelnemers </a:t>
            </a:r>
            <a:r>
              <a:rPr lang="nl-BE" err="1"/>
              <a:t>socio</a:t>
            </a:r>
            <a:r>
              <a:rPr lang="nl-BE"/>
              <a:t>-demografisch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8</a:t>
            </a:fld>
            <a:endParaRPr lang="nl-BE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37178"/>
              </p:ext>
            </p:extLst>
          </p:nvPr>
        </p:nvGraphicFramePr>
        <p:xfrm>
          <a:off x="1312433" y="1202531"/>
          <a:ext cx="5545567" cy="285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2560320" y="4206240"/>
            <a:ext cx="5549705" cy="71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dirty="0"/>
              <a:t>Ongeveer de helft van de deelnemers is “nieuwkomer”,  woont m.a.w. 5 jaar of minder in België. Leren fietsen maakt hier heel duidelijk deel uit van het integratieproces.</a:t>
            </a:r>
          </a:p>
        </p:txBody>
      </p:sp>
      <p:sp>
        <p:nvSpPr>
          <p:cNvPr id="6" name="Ovaal 5"/>
          <p:cNvSpPr/>
          <p:nvPr/>
        </p:nvSpPr>
        <p:spPr>
          <a:xfrm>
            <a:off x="1733909" y="2682815"/>
            <a:ext cx="4408099" cy="1095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85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Fietslessen aan volwassenen: profiel deelnemers </a:t>
            </a:r>
            <a:r>
              <a:rPr lang="nl-BE" err="1"/>
              <a:t>socio</a:t>
            </a:r>
            <a:r>
              <a:rPr lang="nl-BE"/>
              <a:t>-demografisch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13C2-BCB9-2644-938C-2292F0E9AD6D}" type="slidenum">
              <a:rPr lang="nl-BE" smtClean="0"/>
              <a:t>9</a:t>
            </a:fld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>
              <a:latin typeface="+mj-lt"/>
            </a:endParaRPr>
          </a:p>
          <a:p>
            <a:endParaRPr lang="nl-BE">
              <a:latin typeface="+mj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0000" y="3868362"/>
            <a:ext cx="81737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cs typeface="Calibri" panose="020F0502020204030204"/>
                <a:sym typeface="+mn-ea"/>
              </a:rPr>
              <a:t>64% van de </a:t>
            </a:r>
            <a:r>
              <a:rPr lang="en-US" sz="1200" err="1">
                <a:cs typeface="Calibri" panose="020F0502020204030204"/>
                <a:sym typeface="+mn-ea"/>
              </a:rPr>
              <a:t>deelnemers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heeft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kinderen</a:t>
            </a:r>
            <a:r>
              <a:rPr lang="en-US" sz="1200">
                <a:cs typeface="Calibri" panose="020F0502020204030204"/>
                <a:sym typeface="+mn-ea"/>
              </a:rPr>
              <a:t>, </a:t>
            </a:r>
            <a:r>
              <a:rPr lang="en-US" sz="1200" err="1">
                <a:cs typeface="Calibri" panose="020F0502020204030204"/>
                <a:sym typeface="+mn-ea"/>
              </a:rPr>
              <a:t>vaak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jonge</a:t>
            </a:r>
            <a:r>
              <a:rPr lang="en-US" sz="1200">
                <a:cs typeface="Calibri" panose="020F0502020204030204"/>
                <a:sym typeface="+mn-ea"/>
              </a:rPr>
              <a:t> </a:t>
            </a:r>
            <a:r>
              <a:rPr lang="en-US" sz="1200" err="1">
                <a:cs typeface="Calibri" panose="020F0502020204030204"/>
                <a:sym typeface="+mn-ea"/>
              </a:rPr>
              <a:t>kinderen</a:t>
            </a:r>
            <a:r>
              <a:rPr lang="en-US" sz="1200">
                <a:cs typeface="Calibri" panose="020F0502020204030204"/>
                <a:sym typeface="+mn-ea"/>
              </a:rPr>
              <a:t> -&gt; </a:t>
            </a:r>
            <a:r>
              <a:rPr lang="en-US" sz="1200" err="1">
                <a:cs typeface="Calibri" panose="020F0502020204030204"/>
                <a:sym typeface="+mn-ea"/>
              </a:rPr>
              <a:t>vaak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problemen</a:t>
            </a:r>
            <a:r>
              <a:rPr lang="en-US" sz="1200">
                <a:cs typeface="Calibri" panose="020F0502020204030204"/>
                <a:sym typeface="+mn-ea"/>
              </a:rPr>
              <a:t> om </a:t>
            </a:r>
            <a:r>
              <a:rPr lang="en-US" sz="1200" err="1">
                <a:cs typeface="Calibri" panose="020F0502020204030204"/>
                <a:sym typeface="+mn-ea"/>
              </a:rPr>
              <a:t>tijdens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schoolvakanties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deel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te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nemen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aan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fietslessen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nl-BE" altLang="en-US" sz="1200">
                <a:cs typeface="Calibri" panose="020F0502020204030204"/>
                <a:sym typeface="+mn-ea"/>
              </a:rPr>
              <a:t>bij gebrek aan opvang.</a:t>
            </a:r>
            <a:endParaRPr lang="en-US" sz="1200">
              <a:cs typeface="Calibri" panose="020F0502020204030204"/>
            </a:endParaRPr>
          </a:p>
          <a:p>
            <a:pPr algn="l"/>
            <a:r>
              <a:rPr lang="en-US" sz="1200" err="1">
                <a:cs typeface="Calibri" panose="020F0502020204030204"/>
                <a:sym typeface="+mn-ea"/>
              </a:rPr>
              <a:t>Motivatie</a:t>
            </a:r>
            <a:r>
              <a:rPr lang="en-US" sz="1200">
                <a:cs typeface="Calibri" panose="020F0502020204030204"/>
                <a:sym typeface="+mn-ea"/>
              </a:rPr>
              <a:t> om </a:t>
            </a:r>
            <a:r>
              <a:rPr lang="en-US" sz="1200" err="1">
                <a:cs typeface="Calibri" panose="020F0502020204030204"/>
                <a:sym typeface="+mn-ea"/>
              </a:rPr>
              <a:t>fietsles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te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volgen</a:t>
            </a:r>
            <a:r>
              <a:rPr lang="en-US" sz="1200">
                <a:cs typeface="Calibri" panose="020F0502020204030204"/>
                <a:sym typeface="+mn-ea"/>
              </a:rPr>
              <a:t> is </a:t>
            </a:r>
            <a:r>
              <a:rPr lang="en-US" sz="1200" err="1">
                <a:cs typeface="Calibri" panose="020F0502020204030204"/>
                <a:sym typeface="+mn-ea"/>
              </a:rPr>
              <a:t>vaak</a:t>
            </a:r>
            <a:r>
              <a:rPr lang="en-US" sz="1200">
                <a:cs typeface="Calibri" panose="020F0502020204030204"/>
                <a:sym typeface="+mn-ea"/>
              </a:rPr>
              <a:t>: </a:t>
            </a:r>
            <a:r>
              <a:rPr lang="nl-BE" altLang="en-US" sz="1200">
                <a:cs typeface="Calibri" panose="020F0502020204030204"/>
                <a:sym typeface="+mn-ea"/>
              </a:rPr>
              <a:t>“</a:t>
            </a:r>
            <a:r>
              <a:rPr lang="en-US" sz="1200" err="1">
                <a:cs typeface="Calibri" panose="020F0502020204030204"/>
                <a:sym typeface="+mn-ea"/>
              </a:rPr>
              <a:t>mijn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kinderen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kunn</a:t>
            </a:r>
            <a:r>
              <a:rPr lang="nl-BE" altLang="en-US" sz="1200">
                <a:cs typeface="Calibri" panose="020F0502020204030204"/>
                <a:sym typeface="+mn-ea"/>
              </a:rPr>
              <a:t>e</a:t>
            </a:r>
            <a:r>
              <a:rPr lang="en-US" sz="1200">
                <a:cs typeface="Calibri" panose="020F0502020204030204"/>
                <a:sym typeface="+mn-ea"/>
              </a:rPr>
              <a:t>n </a:t>
            </a:r>
            <a:r>
              <a:rPr lang="en-US" sz="1200" err="1">
                <a:cs typeface="Calibri" panose="020F0502020204030204"/>
                <a:sym typeface="+mn-ea"/>
              </a:rPr>
              <a:t>fietsen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en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daarom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wil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ik</a:t>
            </a:r>
            <a:r>
              <a:rPr lang="en-US" sz="1200">
                <a:cs typeface="Calibri" panose="020F0502020204030204"/>
                <a:sym typeface="+mn-ea"/>
              </a:rPr>
              <a:t> het </a:t>
            </a:r>
            <a:r>
              <a:rPr lang="en-US" sz="1200" err="1">
                <a:cs typeface="Calibri" panose="020F0502020204030204"/>
                <a:sym typeface="+mn-ea"/>
              </a:rPr>
              <a:t>ook</a:t>
            </a:r>
            <a:r>
              <a:rPr lang="en-US" sz="1200">
                <a:cs typeface="Calibri" panose="020F0502020204030204"/>
                <a:sym typeface="+mn-ea"/>
              </a:rPr>
              <a:t> </a:t>
            </a:r>
            <a:r>
              <a:rPr lang="en-US" sz="1200" err="1">
                <a:cs typeface="Calibri" panose="020F0502020204030204"/>
                <a:sym typeface="+mn-ea"/>
              </a:rPr>
              <a:t>leren</a:t>
            </a:r>
            <a:r>
              <a:rPr lang="en-US" sz="1200">
                <a:cs typeface="Calibri" panose="020F0502020204030204"/>
                <a:sym typeface="+mn-ea"/>
              </a:rPr>
              <a:t>.</a:t>
            </a:r>
            <a:r>
              <a:rPr lang="nl-BE" altLang="en-US" sz="1200">
                <a:cs typeface="Calibri" panose="020F0502020204030204"/>
                <a:sym typeface="+mn-ea"/>
              </a:rPr>
              <a:t>”</a:t>
            </a:r>
            <a:r>
              <a:rPr lang="en-US" sz="1200">
                <a:cs typeface="Calibri" panose="020F0502020204030204"/>
                <a:sym typeface="+mn-ea"/>
              </a:rPr>
              <a:t> </a:t>
            </a:r>
            <a:endParaRPr lang="nl-BE" altLang="en-US" sz="1200"/>
          </a:p>
        </p:txBody>
      </p:sp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36553"/>
              </p:ext>
            </p:extLst>
          </p:nvPr>
        </p:nvGraphicFramePr>
        <p:xfrm>
          <a:off x="360000" y="648001"/>
          <a:ext cx="3343179" cy="286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279977"/>
              </p:ext>
            </p:extLst>
          </p:nvPr>
        </p:nvGraphicFramePr>
        <p:xfrm>
          <a:off x="4873605" y="728341"/>
          <a:ext cx="3829331" cy="235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al 5"/>
          <p:cNvSpPr/>
          <p:nvPr/>
        </p:nvSpPr>
        <p:spPr>
          <a:xfrm>
            <a:off x="5706208" y="1195754"/>
            <a:ext cx="589084" cy="16969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4273062" y="2769577"/>
            <a:ext cx="1582615" cy="1160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Fietsscho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F"/>
      </a:accent1>
      <a:accent2>
        <a:srgbClr val="282A86"/>
      </a:accent2>
      <a:accent3>
        <a:srgbClr val="009F6D"/>
      </a:accent3>
      <a:accent4>
        <a:srgbClr val="FFD500"/>
      </a:accent4>
      <a:accent5>
        <a:srgbClr val="F18600"/>
      </a:accent5>
      <a:accent6>
        <a:srgbClr val="E84B04"/>
      </a:accent6>
      <a:hlink>
        <a:srgbClr val="0563C1"/>
      </a:hlink>
      <a:folHlink>
        <a:srgbClr val="954F72"/>
      </a:folHlink>
    </a:clrScheme>
    <a:fontScheme name="Fietsschool">
      <a:majorFont>
        <a:latin typeface="Montserrat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 Regular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Fietsscho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F"/>
      </a:accent1>
      <a:accent2>
        <a:srgbClr val="282A86"/>
      </a:accent2>
      <a:accent3>
        <a:srgbClr val="009F6D"/>
      </a:accent3>
      <a:accent4>
        <a:srgbClr val="FFD500"/>
      </a:accent4>
      <a:accent5>
        <a:srgbClr val="F18600"/>
      </a:accent5>
      <a:accent6>
        <a:srgbClr val="E84B04"/>
      </a:accent6>
      <a:hlink>
        <a:srgbClr val="0563C1"/>
      </a:hlink>
      <a:folHlink>
        <a:srgbClr val="954F72"/>
      </a:folHlink>
    </a:clrScheme>
    <a:fontScheme name="Fietsschool">
      <a:majorFont>
        <a:latin typeface="Montserrat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 Regular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derwerp2 xmlns="8e5c5b0e-a895-4c68-b886-aaa7a97f55c6" xsi:nil="true"/>
    <format_x002f_soort xmlns="8e5c5b0e-a895-4c68-b886-aaa7a97f55c6">kennisartikel</format_x002f_soort>
    <basic_x002f_pro xmlns="8e5c5b0e-a895-4c68-b886-aaa7a97f55c6">basic</basic_x002f_pro>
    <onderwerp xmlns="8e5c5b0e-a895-4c68-b886-aaa7a97f55c6">impact</onderwerp>
    <lcf76f155ced4ddcb4097134ff3c332f xmlns="8e5c5b0e-a895-4c68-b886-aaa7a97f55c6">
      <Terms xmlns="http://schemas.microsoft.com/office/infopath/2007/PartnerControls"/>
    </lcf76f155ced4ddcb4097134ff3c332f>
    <TaxCatchAll xmlns="eaeaf5e3-d83d-4695-9422-9584b117569b" xsi:nil="true"/>
    <SharedWithUsers xmlns="eaeaf5e3-d83d-4695-9422-9584b117569b">
      <UserInfo>
        <DisplayName>Jan Christiaens</DisplayName>
        <AccountId>10</AccountId>
        <AccountType/>
      </UserInfo>
      <UserInfo>
        <DisplayName>Hannelore Depypere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EC19D92B2214A8E73E54E7B6A6AB9" ma:contentTypeVersion="18" ma:contentTypeDescription="Een nieuw document maken." ma:contentTypeScope="" ma:versionID="6794569c013ae6513fe6c75e47870626">
  <xsd:schema xmlns:xsd="http://www.w3.org/2001/XMLSchema" xmlns:xs="http://www.w3.org/2001/XMLSchema" xmlns:p="http://schemas.microsoft.com/office/2006/metadata/properties" xmlns:ns2="8e5c5b0e-a895-4c68-b886-aaa7a97f55c6" xmlns:ns3="eaeaf5e3-d83d-4695-9422-9584b117569b" targetNamespace="http://schemas.microsoft.com/office/2006/metadata/properties" ma:root="true" ma:fieldsID="d277ccf770d1b092a79a71a361971c08" ns2:_="" ns3:_="">
    <xsd:import namespace="8e5c5b0e-a895-4c68-b886-aaa7a97f55c6"/>
    <xsd:import namespace="eaeaf5e3-d83d-4695-9422-9584b117569b"/>
    <xsd:element name="properties">
      <xsd:complexType>
        <xsd:sequence>
          <xsd:element name="documentManagement">
            <xsd:complexType>
              <xsd:all>
                <xsd:element ref="ns2:onderwerp" minOccurs="0"/>
                <xsd:element ref="ns2:onderwerp2" minOccurs="0"/>
                <xsd:element ref="ns2:format_x002f_soort" minOccurs="0"/>
                <xsd:element ref="ns2:basic_x002f_pro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c5b0e-a895-4c68-b886-aaa7a97f55c6" elementFormDefault="qualified">
    <xsd:import namespace="http://schemas.microsoft.com/office/2006/documentManagement/types"/>
    <xsd:import namespace="http://schemas.microsoft.com/office/infopath/2007/PartnerControls"/>
    <xsd:element name="onderwerp" ma:index="8" nillable="true" ma:displayName="onderwerp" ma:format="Dropdown" ma:internalName="onderwerp">
      <xsd:simpleType>
        <xsd:restriction base="dms:Choice">
          <xsd:enumeration value="Opstart *"/>
          <xsd:enumeration value="Administratie *"/>
          <xsd:enumeration value="communicatie *"/>
          <xsd:enumeration value="vrijwilligers"/>
          <xsd:enumeration value="educatief materiaal"/>
          <xsd:enumeration value="fiets en fietsherstel"/>
          <xsd:enumeration value="blijven fietsen"/>
          <xsd:enumeration value="impact"/>
        </xsd:restriction>
      </xsd:simpleType>
    </xsd:element>
    <xsd:element name="onderwerp2" ma:index="9" nillable="true" ma:displayName="onderwerp 2" ma:format="Dropdown" ma:internalName="onderwerp2">
      <xsd:simpleType>
        <xsd:restriction base="dms:Text">
          <xsd:maxLength value="255"/>
        </xsd:restriction>
      </xsd:simpleType>
    </xsd:element>
    <xsd:element name="format_x002f_soort" ma:index="10" nillable="true" ma:displayName="format / soort" ma:format="Dropdown" ma:internalName="format_x002f_soort">
      <xsd:simpleType>
        <xsd:union memberTypes="dms:Text">
          <xsd:simpleType>
            <xsd:restriction base="dms:Choice">
              <xsd:enumeration value="checklist"/>
              <xsd:enumeration value="kennisartikel"/>
              <xsd:enumeration value="video"/>
              <xsd:enumeration value="presentatie"/>
              <xsd:enumeration value="handleiding"/>
              <xsd:enumeration value="lijst"/>
              <xsd:enumeration value="template / sjabloon"/>
              <xsd:enumeration value="Keuze 8"/>
            </xsd:restriction>
          </xsd:simpleType>
        </xsd:union>
      </xsd:simpleType>
    </xsd:element>
    <xsd:element name="basic_x002f_pro" ma:index="11" nillable="true" ma:displayName="basic/pro" ma:format="Dropdown" ma:internalName="basic_x002f_pro">
      <xsd:simpleType>
        <xsd:restriction base="dms:Choice">
          <xsd:enumeration value="basic"/>
          <xsd:enumeration value="pro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911bbdea-147d-4ee3-924a-ddf643643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af5e3-d83d-4695-9422-9584b11756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711760-ee64-4e8f-8045-e9a6851caaf4}" ma:internalName="TaxCatchAll" ma:showField="CatchAllData" ma:web="eaeaf5e3-d83d-4695-9422-9584b11756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F7D66-BA29-4C90-9E5D-15E985D7C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5277F-F65E-44AA-8DB5-1475E157ABA7}">
  <ds:schemaRefs>
    <ds:schemaRef ds:uri="00ba8384-14fd-48f0-a2a0-554754456695"/>
    <ds:schemaRef ds:uri="9ddf8e30-3f70-4290-81e7-257552969b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e5c5b0e-a895-4c68-b886-aaa7a97f55c6"/>
    <ds:schemaRef ds:uri="eaeaf5e3-d83d-4695-9422-9584b117569b"/>
  </ds:schemaRefs>
</ds:datastoreItem>
</file>

<file path=customXml/itemProps3.xml><?xml version="1.0" encoding="utf-8"?>
<ds:datastoreItem xmlns:ds="http://schemas.openxmlformats.org/officeDocument/2006/customXml" ds:itemID="{06E8238C-0C2A-43D6-B773-924BFA6ED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c5b0e-a895-4c68-b886-aaa7a97f55c6"/>
    <ds:schemaRef ds:uri="eaeaf5e3-d83d-4695-9422-9584b1175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Aangepast</PresentationFormat>
  <Slides>14</Slides>
  <Notes>11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Kantoorthema</vt:lpstr>
      <vt:lpstr>Resultaten Fietsschool Leuven –  2020</vt:lpstr>
      <vt:lpstr>Totaalplaatje fietslessen Leuven 2020</vt:lpstr>
      <vt:lpstr>Fietslessen aan volwassenen (2020): output </vt:lpstr>
      <vt:lpstr>Fietslessen aan volwassenen: output </vt:lpstr>
      <vt:lpstr>Fietslessen aan volwassenen: output </vt:lpstr>
      <vt:lpstr>Fietslessen aan volwassenen: profiel deelnemers</vt:lpstr>
      <vt:lpstr>Fietslessen aan volwassenen: profiel deelnemers socio-demografisch</vt:lpstr>
      <vt:lpstr>Fietslessen aan volwassenen: profiel deelnemers socio-demografisch</vt:lpstr>
      <vt:lpstr>Fietslessen aan volwassenen: profiel deelnemers socio-demografisch</vt:lpstr>
      <vt:lpstr>Fietslessen aan volwassenen: profiel deelnemers socio-demografisch</vt:lpstr>
      <vt:lpstr>Fietslessen aan volwassenen: profiel deelnemers/ motivatie</vt:lpstr>
      <vt:lpstr>Fietslessen aan volwassenen: mobiliteitsprofiel deelnemers</vt:lpstr>
      <vt:lpstr>Fietslessen aan volwassenen: mobiliteitsprofiel deelnemers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revision>201</cp:revision>
  <cp:lastPrinted>2020-03-13T12:52:00Z</cp:lastPrinted>
  <dcterms:created xsi:type="dcterms:W3CDTF">2019-11-25T14:02:00Z</dcterms:created>
  <dcterms:modified xsi:type="dcterms:W3CDTF">2024-06-18T10:06:27Z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0x010100152EC19D92B2214A8E73E54E7B6A6AB9</vt:lpwstr>
  </property>
  <property fmtid="{D5CDD505-2E9C-101B-9397-08002B2CF9AE}" pid="3" name="KSOProductBuildVer">
    <vt:lpwstr>1033-11.2.0.9396</vt:lpwstr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10;#Jan Christiaens;#14;#Hannelore Depypere</vt:lpwstr>
  </property>
</Properties>
</file>